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82" r:id="rId2"/>
    <p:sldId id="383" r:id="rId3"/>
    <p:sldId id="310" r:id="rId4"/>
    <p:sldId id="291" r:id="rId5"/>
    <p:sldId id="380" r:id="rId6"/>
    <p:sldId id="362" r:id="rId7"/>
    <p:sldId id="363" r:id="rId8"/>
    <p:sldId id="364" r:id="rId9"/>
    <p:sldId id="349" r:id="rId10"/>
    <p:sldId id="339" r:id="rId11"/>
    <p:sldId id="334" r:id="rId12"/>
    <p:sldId id="385" r:id="rId13"/>
    <p:sldId id="384" r:id="rId14"/>
    <p:sldId id="319" r:id="rId15"/>
    <p:sldId id="306" r:id="rId16"/>
    <p:sldId id="30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Dau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20"/>
    <p:restoredTop sz="36494" autoAdjust="0"/>
  </p:normalViewPr>
  <p:slideViewPr>
    <p:cSldViewPr snapToGrid="0" snapToObjects="1">
      <p:cViewPr varScale="1">
        <p:scale>
          <a:sx n="30" d="100"/>
          <a:sy n="30" d="100"/>
        </p:scale>
        <p:origin x="2152" y="18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79" d="100"/>
          <a:sy n="79" d="100"/>
        </p:scale>
        <p:origin x="-23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7BAEAC-F923-784B-847D-D51F952B859E}" type="datetimeFigureOut">
              <a:rPr lang="en-US" smtClean="0"/>
              <a:t>1/6/20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0417F2-7D1C-8E42-BE80-6481CDC37327}" type="slidenum">
              <a:rPr lang="en-US" smtClean="0"/>
              <a:t>‹#›</a:t>
            </a:fld>
            <a:endParaRPr lang="en-US"/>
          </a:p>
        </p:txBody>
      </p:sp>
    </p:spTree>
    <p:extLst>
      <p:ext uri="{BB962C8B-B14F-4D97-AF65-F5344CB8AC3E}">
        <p14:creationId xmlns:p14="http://schemas.microsoft.com/office/powerpoint/2010/main" val="3623016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16740-8194-FE46-8DE2-063E1D93CB50}" type="datetimeFigureOut">
              <a:rPr lang="en-US" smtClean="0"/>
              <a:pPr/>
              <a:t>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0CAD82-890D-E448-8E28-381549A5FA4F}" type="slidenum">
              <a:rPr lang="en-US" smtClean="0"/>
              <a:pPr/>
              <a:t>‹#›</a:t>
            </a:fld>
            <a:endParaRPr lang="en-US"/>
          </a:p>
        </p:txBody>
      </p:sp>
    </p:spTree>
    <p:extLst>
      <p:ext uri="{BB962C8B-B14F-4D97-AF65-F5344CB8AC3E}">
        <p14:creationId xmlns:p14="http://schemas.microsoft.com/office/powerpoint/2010/main" val="21312525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104038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Evaluate the results of the game.</a:t>
            </a:r>
          </a:p>
          <a:p>
            <a:r>
              <a:rPr lang="en-US" sz="1200" kern="1200" dirty="0">
                <a:solidFill>
                  <a:schemeClr val="tx1"/>
                </a:solidFill>
                <a:effectLst/>
                <a:latin typeface="+mn-lt"/>
                <a:ea typeface="+mn-ea"/>
                <a:cs typeface="+mn-cs"/>
              </a:rPr>
              <a:t>Use Slides 10-11 to evaluate the results of the game when it is over.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collect the 3.2 Carbon Dice Game Tally Cards from each station and add up the tally marks.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Enter the number of tally marks in the 3.2 Carbon Dice Game Class Results Spreadsheet under the “visitations” tab. This will automatically generate a graph for your class. These results will be further evaluated in Activity 3.3</a:t>
            </a:r>
            <a:r>
              <a:rPr lang="en-US" dirty="0">
                <a:effectLst/>
              </a:rPr>
              <a:t> </a:t>
            </a:r>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0CAD82-890D-E448-8E28-381549A5FA4F}" type="slidenum">
              <a:rPr lang="en-US" smtClean="0"/>
              <a:pPr/>
              <a:t>10</a:t>
            </a:fld>
            <a:endParaRPr lang="en-US"/>
          </a:p>
        </p:txBody>
      </p:sp>
    </p:spTree>
    <p:extLst>
      <p:ext uri="{BB962C8B-B14F-4D97-AF65-F5344CB8AC3E}">
        <p14:creationId xmlns:p14="http://schemas.microsoft.com/office/powerpoint/2010/main" val="2492915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Evaluate the results of the game.</a:t>
            </a:r>
          </a:p>
          <a:p>
            <a:r>
              <a:rPr lang="en-US" sz="1200" kern="1200" dirty="0">
                <a:solidFill>
                  <a:schemeClr val="tx1"/>
                </a:solidFill>
                <a:effectLst/>
                <a:latin typeface="+mn-lt"/>
                <a:ea typeface="+mn-ea"/>
                <a:cs typeface="+mn-cs"/>
              </a:rPr>
              <a:t>Use Slides 10-11 to evaluate the results of the game when it is over.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collect the 3.2 Carbon Dice Game Tally Cards from each station and add up the tally marks.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Enter the number of tally marks in the 3.2 Carbon Dice Game Class Results Spreadsheet under the “visitations” tab. This will automatically generate a graph for your class. These results will be further evaluated in Activity 3.3</a:t>
            </a:r>
            <a:r>
              <a:rPr lang="en-US" dirty="0">
                <a:effectLst/>
              </a:rPr>
              <a:t> </a:t>
            </a:r>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0CAD82-890D-E448-8E28-381549A5FA4F}" type="slidenum">
              <a:rPr lang="en-US" smtClean="0"/>
              <a:pPr/>
              <a:t>11</a:t>
            </a:fld>
            <a:endParaRPr lang="en-US"/>
          </a:p>
        </p:txBody>
      </p:sp>
    </p:spTree>
    <p:extLst>
      <p:ext uri="{BB962C8B-B14F-4D97-AF65-F5344CB8AC3E}">
        <p14:creationId xmlns:p14="http://schemas.microsoft.com/office/powerpoint/2010/main" val="2037926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Observe the location of the energy twist 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Slide 12 for a discussion of what happened to the energy twist ties in the game. Energy movement through ecosystems will be discussed in greater detail in Activity 3.5, so for now, simply have students observe where the twist ties ended up in the ecosystem.</a:t>
            </a:r>
            <a:r>
              <a:rPr lang="en-US" sz="1200" i="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30CAD82-890D-E448-8E28-381549A5FA4F}" type="slidenum">
              <a:rPr lang="en-US" smtClean="0"/>
              <a:pPr/>
              <a:t>12</a:t>
            </a:fld>
            <a:endParaRPr lang="en-US"/>
          </a:p>
        </p:txBody>
      </p:sp>
    </p:spTree>
    <p:extLst>
      <p:ext uri="{BB962C8B-B14F-4D97-AF65-F5344CB8AC3E}">
        <p14:creationId xmlns:p14="http://schemas.microsoft.com/office/powerpoint/2010/main" val="268795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students to connect the Carbon Dice Game to the organic matter pyramid.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Slide 13 to remind students of the questions about the organic matter pyramid that they started with. Ask them to connect their experiences in the Carbon Dice Game to the Carbon Cycling Question and the organic matter pyramid.</a:t>
            </a:r>
            <a:r>
              <a:rPr lang="en-US" dirty="0">
                <a:effectLst/>
              </a:rPr>
              <a:t> </a:t>
            </a:r>
          </a:p>
          <a:p>
            <a:endParaRPr lang="en-US" sz="16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13</a:t>
            </a:fld>
            <a:endParaRPr lang="en-US"/>
          </a:p>
        </p:txBody>
      </p:sp>
    </p:spTree>
    <p:extLst>
      <p:ext uri="{BB962C8B-B14F-4D97-AF65-F5344CB8AC3E}">
        <p14:creationId xmlns:p14="http://schemas.microsoft.com/office/powerpoint/2010/main" val="125171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Have </a:t>
            </a:r>
            <a:r>
              <a:rPr lang="en-US" sz="1200" b="1" kern="1200" dirty="0">
                <a:solidFill>
                  <a:schemeClr val="tx1"/>
                </a:solidFill>
                <a:effectLst/>
                <a:latin typeface="+mn-lt"/>
                <a:ea typeface="+mn-ea"/>
                <a:cs typeface="+mn-cs"/>
              </a:rPr>
              <a:t>students complete an exit ticket.</a:t>
            </a:r>
          </a:p>
          <a:p>
            <a:r>
              <a:rPr lang="en-US" sz="1200" kern="1200" dirty="0">
                <a:solidFill>
                  <a:schemeClr val="tx1"/>
                </a:solidFill>
                <a:effectLst/>
                <a:latin typeface="+mn-lt"/>
                <a:ea typeface="+mn-ea"/>
                <a:cs typeface="+mn-cs"/>
              </a:rPr>
              <a:t>Show Slide 14 of the 3.2 Carbon Dice Game PPT.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Conclusions: Which carbon pool did the carbon atoms visit less than the others?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Predictions: How can the Carbon Dice Game help us to explain the organic matter pyramid?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a sheet of paper or a sticky note, have students individually answer the exit ticket questions. Depending on time, you may have students answer both questions, assign students to answer a particular question, or let students choose one question to answer. Collect and review the answers.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conclusions question will provide you with information about what your students are taking away from the activity. Student answers to the conclusions question can be used on the Driving Question Board (if you are using one). The predictions question allows students to begin thinking about the next activity and allows you to assess their current ideas as you prepare for the next activity. Student answers to the predictions question can be used as a lead into the next activity.</a:t>
            </a:r>
            <a:r>
              <a:rPr lang="en-US" dirty="0">
                <a:effectLst/>
              </a:rPr>
              <a:t> </a:t>
            </a:r>
            <a:endParaRPr lang="en-US" dirty="0"/>
          </a:p>
        </p:txBody>
      </p:sp>
      <p:sp>
        <p:nvSpPr>
          <p:cNvPr id="4" name="Slide Number Placeholder 3"/>
          <p:cNvSpPr>
            <a:spLocks noGrp="1"/>
          </p:cNvSpPr>
          <p:nvPr>
            <p:ph type="sldNum" sz="quarter" idx="5"/>
          </p:nvPr>
        </p:nvSpPr>
        <p:spPr/>
        <p:txBody>
          <a:bodyPr/>
          <a:lstStyle/>
          <a:p>
            <a:fld id="{946B7EDE-1D34-AF43-A72F-F106018D4F39}" type="slidenum">
              <a:rPr lang="en-US" smtClean="0"/>
              <a:pPr/>
              <a:t>14</a:t>
            </a:fld>
            <a:endParaRPr lang="en-US"/>
          </a:p>
        </p:txBody>
      </p:sp>
    </p:spTree>
    <p:extLst>
      <p:ext uri="{BB962C8B-B14F-4D97-AF65-F5344CB8AC3E}">
        <p14:creationId xmlns:p14="http://schemas.microsoft.com/office/powerpoint/2010/main" val="549434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Use Slides 15-16 (hidden in the PPT) to explain that the Carbon Dice game was a model, and therefore has some limitations when representing actual ecosystems. Ask students to brainstorm ways that a real ecosystem differs from the model ecosystem and share their ideas with the class. </a:t>
            </a:r>
          </a:p>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15</a:t>
            </a:fld>
            <a:endParaRPr lang="en-US"/>
          </a:p>
        </p:txBody>
      </p:sp>
    </p:spTree>
    <p:extLst>
      <p:ext uri="{BB962C8B-B14F-4D97-AF65-F5344CB8AC3E}">
        <p14:creationId xmlns:p14="http://schemas.microsoft.com/office/powerpoint/2010/main" val="571188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Use Slides 15-16 (hidden in the PPT) to explain that the Carbon Dice game was a model, and therefore has some limitations when representing actual ecosystems. Ask students to brainstorm ways that a real ecosystem differs from the model ecosystem and share their ideas with the class. </a:t>
            </a:r>
          </a:p>
        </p:txBody>
      </p:sp>
      <p:sp>
        <p:nvSpPr>
          <p:cNvPr id="4" name="Slide Number Placeholder 3"/>
          <p:cNvSpPr>
            <a:spLocks noGrp="1"/>
          </p:cNvSpPr>
          <p:nvPr>
            <p:ph type="sldNum" sz="quarter" idx="10"/>
          </p:nvPr>
        </p:nvSpPr>
        <p:spPr/>
        <p:txBody>
          <a:bodyPr/>
          <a:lstStyle/>
          <a:p>
            <a:fld id="{730CAD82-890D-E448-8E28-381549A5FA4F}" type="slidenum">
              <a:rPr lang="en-US" smtClean="0"/>
              <a:pPr/>
              <a:t>16</a:t>
            </a:fld>
            <a:endParaRPr lang="en-US"/>
          </a:p>
        </p:txBody>
      </p:sp>
    </p:spTree>
    <p:extLst>
      <p:ext uri="{BB962C8B-B14F-4D97-AF65-F5344CB8AC3E}">
        <p14:creationId xmlns:p14="http://schemas.microsoft.com/office/powerpoint/2010/main" val="718763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Use the instructional model to show students where they are in the course of the unit.</a:t>
            </a:r>
          </a:p>
          <a:p>
            <a:r>
              <a:rPr lang="en-US" sz="1200" kern="1200" dirty="0">
                <a:solidFill>
                  <a:schemeClr val="tx1"/>
                </a:solidFill>
                <a:effectLst/>
                <a:latin typeface="+mn-lt"/>
                <a:ea typeface="+mn-ea"/>
                <a:cs typeface="+mn-cs"/>
              </a:rPr>
              <a:t>Show Slide 2 of the 3.2 Carbon Dice Game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114818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Remind students of unanswered questions about the organic matter pyramid.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Slides 3 and 4 to remind students that they are working to explain the organic matter pyramid by answering three of the Large-scale Four Questions: the Carbon Pools Question, the Carbon Cycling Question, and the Energy Flow Question. </a:t>
            </a:r>
            <a:endParaRPr lang="en-US" sz="16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3</a:t>
            </a:fld>
            <a:endParaRPr lang="en-US"/>
          </a:p>
        </p:txBody>
      </p:sp>
    </p:spTree>
    <p:extLst>
      <p:ext uri="{BB962C8B-B14F-4D97-AF65-F5344CB8AC3E}">
        <p14:creationId xmlns:p14="http://schemas.microsoft.com/office/powerpoint/2010/main" val="393527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Remind students of unanswered questions about the organic matter pyramid.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Slides 3 and 4 to remind students that they are working to explain the organic matter pyramid by answering three of the Large-scale Four Questions: the Carbon Pools Question, the Carbon Cycling Question, and the Energy Flow Question. </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5A0549-FFFC-824C-BB58-14BD7B8125CA}" type="slidenum">
              <a:rPr lang="en-US" smtClean="0"/>
              <a:t>4</a:t>
            </a:fld>
            <a:endParaRPr lang="en-US"/>
          </a:p>
        </p:txBody>
      </p:sp>
    </p:spTree>
    <p:extLst>
      <p:ext uri="{BB962C8B-B14F-4D97-AF65-F5344CB8AC3E}">
        <p14:creationId xmlns:p14="http://schemas.microsoft.com/office/powerpoint/2010/main" val="270551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Explain the Carbon Dice Game.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students the 3.2 Carbon Dice Game Posters, 3.2 Carbon Dice Game Tally Cards, and 3.2 Carbon Dice Game Energy Labels in their locations around the classroom</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are the carbon pools for a meadow ecosystem.</a:t>
            </a:r>
          </a:p>
          <a:p>
            <a:pPr marL="171450" lvl="0" indent="-171450">
              <a:buFont typeface="Arial" panose="020B0604020202020204" pitchFamily="34" charset="0"/>
              <a:buChar char="•"/>
            </a:pPr>
            <a:r>
              <a:rPr lang="en-US" dirty="0">
                <a:effectLst/>
              </a:rPr>
              <a:t>Use Slide 5 to introduce the Carbon Dice Game, explaining that they will play the roles of carbon atoms as they go through processes that move them from one pool to another in the ecosystem.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Slides 6-9 to explain the rules of the Carbon Dice Game. Show students where the different carbon pools are set up around the room. Explain that sometimes they will be a part of organic molecules (that contain chemical energy), and sometimes they will be a part of inorganic molecules (that do not contain useable chemical energy). When they are part of an organic molecule, they need to carry a yellow twist tie with them to represent this energy. Show students the containers where they should pick up and drop off their twist ties. At each pool, students should make tally marks on the 3.2 Carbon Dice Game Tally Cards each time they visit a pool and fill in their individual tracking sheet, 3.2 Carbon Dice Game Tracking Sheet.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Accommodation: Have students work in pairs to play the game.</a:t>
            </a:r>
            <a:r>
              <a:rPr lang="en-US" dirty="0">
                <a:effectLst/>
              </a:rPr>
              <a:t> </a:t>
            </a:r>
          </a:p>
          <a:p>
            <a:endParaRPr lang="en-US" sz="14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5</a:t>
            </a:fld>
            <a:endParaRPr lang="en-US"/>
          </a:p>
        </p:txBody>
      </p:sp>
    </p:spTree>
    <p:extLst>
      <p:ext uri="{BB962C8B-B14F-4D97-AF65-F5344CB8AC3E}">
        <p14:creationId xmlns:p14="http://schemas.microsoft.com/office/powerpoint/2010/main" val="114162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Explain the Carbon Dice Game.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students the 3.2 Carbon Dice Game Posters, 3.2 Carbon Dice Game Tally Cards, and 3.2 Carbon Dice Game Energy Labels in their locations around the classroom</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are the carbon pools for a meadow ecosystem.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Slides 6-9 to explain the rules of the Carbon Dice Game. Show students where the different carbon pools are set up around the room. Explain that sometimes they will be a part of organic molecules (that contain chemical energy), and sometimes they will be a part of inorganic molecules (that do not contain useable chemical energy). When they are part of an organic molecule, they need to carry a yellow twist tie with them to represent this energy. Show students the containers where they should pick up and drop off their twist ties. At each pool, students should make tally marks on the 3.2 Carbon Dice Game Tally Cards each time they visit a pool and fill in their individual tracking sheet, 3.2 Carbon Dice Game Tracking Sheet.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Have students work in pairs to play the game.</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6</a:t>
            </a:fld>
            <a:endParaRPr lang="en-US"/>
          </a:p>
        </p:txBody>
      </p:sp>
    </p:spTree>
    <p:extLst>
      <p:ext uri="{BB962C8B-B14F-4D97-AF65-F5344CB8AC3E}">
        <p14:creationId xmlns:p14="http://schemas.microsoft.com/office/powerpoint/2010/main" val="240987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Explain the Carbon Dice Game.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students the 3.2 Carbon Dice Game Posters, 3.2 Carbon Dice Game Tally Cards, and 3.2 Carbon Dice Game Energy Labels in their locations around the classroom</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are the carbon pools for a meadow ecosystem.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Slides 6-9 to explain the rules of the Carbon Dice Game. Show students where the different carbon pools are set up around the room. Explain that sometimes they will be a part of organic molecules (that contain chemical energy), and sometimes they will be a part of inorganic molecules (that do not contain useable chemical energy). When they are part of an organic molecule, they need to carry a yellow twist tie with them to represent this energy. Show students the containers where they should pick up and drop off their twist ties. At each pool, students should make tally marks on the 3.2 Carbon Dice Game Tally Cards each time they visit a pool and fill in their individual tracking sheet, 3.2 Carbon Dice Game Tracking Sheet. </a:t>
            </a:r>
          </a:p>
          <a:p>
            <a:r>
              <a:rPr lang="en-US" sz="1200" kern="1200" dirty="0">
                <a:solidFill>
                  <a:schemeClr val="tx1"/>
                </a:solidFill>
                <a:effectLst/>
                <a:latin typeface="+mn-lt"/>
                <a:ea typeface="+mn-ea"/>
                <a:cs typeface="+mn-cs"/>
              </a:rPr>
              <a:t>Accommodation: Have students work in pairs to play the game.</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7</a:t>
            </a:fld>
            <a:endParaRPr lang="en-US"/>
          </a:p>
        </p:txBody>
      </p:sp>
    </p:spTree>
    <p:extLst>
      <p:ext uri="{BB962C8B-B14F-4D97-AF65-F5344CB8AC3E}">
        <p14:creationId xmlns:p14="http://schemas.microsoft.com/office/powerpoint/2010/main" val="3642917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Explain the Carbon Dice Game.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students the 3.2 Carbon Dice Game Posters, 3.2 Carbon Dice Game Tally Cards, and 3.2 Carbon Dice Game Energy Labels in their locations around the classroom</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are the carbon pools for a meadow ecosystem.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Slides 6-9 to explain the rules of the Carbon Dice Game. Show students where the different carbon pools are set up around the room. Explain that sometimes they will be a part of organic molecules (that contain chemical energy), and sometimes they will be a part of inorganic molecules (that do not contain useable chemical energy). When they are part of an organic molecule, they need to carry a yellow twist tie with them to represent this energy. Show students the containers where they should pick up and drop off their twist ties. At each pool, students should make tally marks on the 3.2 Carbon Dice Game Tally Cards each time they visit a pool and fill in their individual tracking sheet, 3.2 Carbon Dice Game Tracking Sheet. </a:t>
            </a:r>
          </a:p>
          <a:p>
            <a:r>
              <a:rPr lang="en-US" sz="1200" kern="1200" dirty="0">
                <a:solidFill>
                  <a:schemeClr val="tx1"/>
                </a:solidFill>
                <a:effectLst/>
                <a:latin typeface="+mn-lt"/>
                <a:ea typeface="+mn-ea"/>
                <a:cs typeface="+mn-cs"/>
              </a:rPr>
              <a:t>Accommodation: Have students work in pairs to play the game.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8</a:t>
            </a:fld>
            <a:endParaRPr lang="en-US"/>
          </a:p>
        </p:txBody>
      </p:sp>
    </p:spTree>
    <p:extLst>
      <p:ext uri="{BB962C8B-B14F-4D97-AF65-F5344CB8AC3E}">
        <p14:creationId xmlns:p14="http://schemas.microsoft.com/office/powerpoint/2010/main" val="2574209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Explain the Carbon Dice Game.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students the 3.2 Carbon Dice Game Posters, 3.2 Carbon Dice Game Tally Cards, and 3.2 Carbon Dice Game Energy Labels in their locations around the classroom</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are the carbon pools for a meadow ecosystem.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Slides 6-9 to explain the rules of the Carbon Dice Game. Show students where the different carbon pools are set up around the room. Explain that sometimes they will be a part of organic molecules (that contain chemical energy), and sometimes they will be a part of inorganic molecules (that do not contain useable chemical energy). When they are part of an organic molecule, they need to carry a yellow twist tie with them to represent this energy. Show students the containers where they should pick up and drop off their twist ties. At each pool, students should make tally marks on the 3.2 Carbon Dice Game Tally Cards each time they visit a pool and fill in their individual tracking sheet, 3.2 Carbon Dice Game Tracking Sheet. </a:t>
            </a:r>
          </a:p>
          <a:p>
            <a:r>
              <a:rPr lang="en-US" sz="1200" kern="1200" dirty="0">
                <a:solidFill>
                  <a:schemeClr val="tx1"/>
                </a:solidFill>
                <a:effectLst/>
                <a:latin typeface="+mn-lt"/>
                <a:ea typeface="+mn-ea"/>
                <a:cs typeface="+mn-cs"/>
              </a:rPr>
              <a:t>Accommodation: Have students work in pairs to play the game.</a:t>
            </a:r>
          </a:p>
        </p:txBody>
      </p:sp>
      <p:sp>
        <p:nvSpPr>
          <p:cNvPr id="4" name="Slide Number Placeholder 3"/>
          <p:cNvSpPr>
            <a:spLocks noGrp="1"/>
          </p:cNvSpPr>
          <p:nvPr>
            <p:ph type="sldNum" sz="quarter" idx="10"/>
          </p:nvPr>
        </p:nvSpPr>
        <p:spPr/>
        <p:txBody>
          <a:bodyPr/>
          <a:lstStyle/>
          <a:p>
            <a:fld id="{730CAD82-890D-E448-8E28-381549A5FA4F}" type="slidenum">
              <a:rPr lang="en-US" smtClean="0"/>
              <a:pPr/>
              <a:t>9</a:t>
            </a:fld>
            <a:endParaRPr lang="en-US"/>
          </a:p>
        </p:txBody>
      </p:sp>
    </p:spTree>
    <p:extLst>
      <p:ext uri="{BB962C8B-B14F-4D97-AF65-F5344CB8AC3E}">
        <p14:creationId xmlns:p14="http://schemas.microsoft.com/office/powerpoint/2010/main" val="351136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B68023-6E64-4A18-BF56-3FBED25597DC}"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2A586-B3E6-4A26-BBC7-E88ED39380A3}"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D9EDA-C47F-4DF8-830F-7542CFD70199}"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AEA4BC-F338-4F91-9D5A-2E317BDB55EB}"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538818-D617-488C-8A4A-09E86E8966B8}"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4CE561-94C2-4EE3-95FF-183537780C4A}" type="datetime1">
              <a:rPr lang="en-US" smtClean="0"/>
              <a:t>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10E351-7D71-46B9-A459-EE2BED83C04C}" type="datetime1">
              <a:rPr lang="en-US" smtClean="0"/>
              <a:t>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B3F005-E64F-46C9-B0EF-07EF0628130C}" type="datetime1">
              <a:rPr lang="en-US" smtClean="0"/>
              <a:t>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9804E-D36C-45D2-9739-3F53A6D5D2E0}" type="datetime1">
              <a:rPr lang="en-US" smtClean="0"/>
              <a:t>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A145F0-8700-4790-9EB5-2B35649FD54E}" type="datetime1">
              <a:rPr lang="en-US" smtClean="0"/>
              <a:t>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E582DE-0E47-451D-B01A-3152CA100C8F}" type="datetime1">
              <a:rPr lang="en-US" smtClean="0"/>
              <a:t>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17BA2-7DAA-40AF-91A6-0924DE195738}" type="datetime1">
              <a:rPr lang="en-US" smtClean="0"/>
              <a:t>1/6/20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92294A01-5C9A-5B49-BA85-52E6C4A953E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6164199" cy="684705"/>
            <a:chOff x="178036" y="294321"/>
            <a:chExt cx="6164199" cy="684705"/>
          </a:xfrm>
        </p:grpSpPr>
        <p:sp>
          <p:nvSpPr>
            <p:cNvPr id="6" name="TextBox 5"/>
            <p:cNvSpPr txBox="1"/>
            <p:nvPr/>
          </p:nvSpPr>
          <p:spPr>
            <a:xfrm>
              <a:off x="3003051" y="332695"/>
              <a:ext cx="3339184" cy="646331"/>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Carbon: Transformations in Matter and Energy</a:t>
              </a:r>
            </a:p>
            <a:p>
              <a:r>
                <a:rPr lang="en-US" sz="1200" i="1" dirty="0">
                  <a:latin typeface="Arial" panose="020B0604020202020204" pitchFamily="34" charset="0"/>
                  <a:cs typeface="Arial" panose="020B0604020202020204" pitchFamily="34" charset="0"/>
                </a:rPr>
                <a:t>Environmental Literacy Project</a:t>
              </a: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Michigan State University</a:t>
              </a:r>
              <a:r>
                <a:rPr lang="en-US" sz="1200" dirty="0">
                  <a:effectLst/>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pic>
          <p:nvPicPr>
            <p:cNvPr id="2" name="Picture 1" descr="Carbon TIME 1 line smal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2829" y="2616259"/>
            <a:ext cx="8229600" cy="2539882"/>
          </a:xfrm>
        </p:spPr>
        <p:txBody>
          <a:bodyPr>
            <a:normAutofit/>
          </a:bodyPr>
          <a:lstStyle/>
          <a:p>
            <a:r>
              <a:rPr lang="en-US" i="1" dirty="0">
                <a:latin typeface="Arial"/>
                <a:cs typeface="Arial"/>
              </a:rPr>
              <a:t>Ecosystems </a:t>
            </a:r>
            <a:r>
              <a:rPr lang="en-US" dirty="0">
                <a:latin typeface="Arial"/>
                <a:cs typeface="Arial"/>
              </a:rPr>
              <a:t>Unit</a:t>
            </a:r>
            <a:br>
              <a:rPr lang="en-US" dirty="0">
                <a:latin typeface="Arial"/>
                <a:cs typeface="Arial"/>
              </a:rPr>
            </a:br>
            <a:br>
              <a:rPr lang="en-US" dirty="0">
                <a:latin typeface="Arial"/>
                <a:cs typeface="Arial"/>
              </a:rPr>
            </a:br>
            <a:r>
              <a:rPr lang="en-US" dirty="0">
                <a:latin typeface="Arial"/>
                <a:cs typeface="Arial"/>
              </a:rPr>
              <a:t>Activity 3.2 Carbon Dice Game</a:t>
            </a:r>
          </a:p>
        </p:txBody>
      </p:sp>
      <p:sp>
        <p:nvSpPr>
          <p:cNvPr id="5" name="Slide Number Placeholder 4">
            <a:extLst>
              <a:ext uri="{FF2B5EF4-FFF2-40B4-BE49-F238E27FC236}">
                <a16:creationId xmlns:a16="http://schemas.microsoft.com/office/drawing/2014/main" id="{2658CC5F-31C4-4449-AC80-C134EF1BF981}"/>
              </a:ext>
            </a:extLst>
          </p:cNvPr>
          <p:cNvSpPr>
            <a:spLocks noGrp="1"/>
          </p:cNvSpPr>
          <p:nvPr>
            <p:ph type="sldNum" sz="quarter" idx="12"/>
          </p:nvPr>
        </p:nvSpPr>
        <p:spPr/>
        <p:txBody>
          <a:bodyPr/>
          <a:lstStyle/>
          <a:p>
            <a:fld id="{92294A01-5C9A-5B49-BA85-52E6C4A953ED}" type="slidenum">
              <a:rPr lang="en-US" smtClean="0"/>
              <a:pPr/>
              <a:t>1</a:t>
            </a:fld>
            <a:endParaRPr lang="en-US"/>
          </a:p>
        </p:txBody>
      </p:sp>
    </p:spTree>
    <p:extLst>
      <p:ext uri="{BB962C8B-B14F-4D97-AF65-F5344CB8AC3E}">
        <p14:creationId xmlns:p14="http://schemas.microsoft.com/office/powerpoint/2010/main" val="370244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7702"/>
            <a:ext cx="7772400" cy="1192306"/>
          </a:xfrm>
        </p:spPr>
        <p:txBody>
          <a:bodyPr>
            <a:normAutofit/>
          </a:bodyPr>
          <a:lstStyle/>
          <a:p>
            <a:pPr marL="0" lvl="0" indent="0"/>
            <a:r>
              <a:rPr lang="en-US" b="1" dirty="0"/>
              <a:t>The Carbon Dice Game: Results</a:t>
            </a:r>
          </a:p>
        </p:txBody>
      </p:sp>
      <p:sp>
        <p:nvSpPr>
          <p:cNvPr id="3" name="Subtitle 2"/>
          <p:cNvSpPr>
            <a:spLocks noGrp="1"/>
          </p:cNvSpPr>
          <p:nvPr>
            <p:ph type="subTitle" idx="1"/>
          </p:nvPr>
        </p:nvSpPr>
        <p:spPr>
          <a:xfrm>
            <a:off x="403412" y="1226677"/>
            <a:ext cx="8411882" cy="1752600"/>
          </a:xfrm>
        </p:spPr>
        <p:txBody>
          <a:bodyPr>
            <a:normAutofit fontScale="92500"/>
          </a:bodyPr>
          <a:lstStyle/>
          <a:p>
            <a:pPr algn="l"/>
            <a:r>
              <a:rPr lang="en-US" dirty="0">
                <a:solidFill>
                  <a:schemeClr val="tx1"/>
                </a:solidFill>
              </a:rPr>
              <a:t>6. When you’re done, collect all the Tally Cards from each station. Count the tallies and enter them into the spreadsheet to produce a “visitation” graph. </a:t>
            </a:r>
          </a:p>
        </p:txBody>
      </p:sp>
      <p:pic>
        <p:nvPicPr>
          <p:cNvPr id="4" name="Picture 3" descr="excel pictur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763" y="2850725"/>
            <a:ext cx="5991412" cy="3667158"/>
          </a:xfrm>
          <a:prstGeom prst="rect">
            <a:avLst/>
          </a:prstGeom>
        </p:spPr>
      </p:pic>
      <p:sp>
        <p:nvSpPr>
          <p:cNvPr id="5" name="Slide Number Placeholder 4"/>
          <p:cNvSpPr>
            <a:spLocks noGrp="1"/>
          </p:cNvSpPr>
          <p:nvPr>
            <p:ph type="sldNum" sz="quarter" idx="12"/>
          </p:nvPr>
        </p:nvSpPr>
        <p:spPr/>
        <p:txBody>
          <a:bodyPr/>
          <a:lstStyle/>
          <a:p>
            <a:fld id="{92294A01-5C9A-5B49-BA85-52E6C4A953ED}" type="slidenum">
              <a:rPr lang="en-US" smtClean="0"/>
              <a:pPr/>
              <a:t>10</a:t>
            </a:fld>
            <a:endParaRPr lang="en-US"/>
          </a:p>
        </p:txBody>
      </p:sp>
    </p:spTree>
    <p:extLst>
      <p:ext uri="{BB962C8B-B14F-4D97-AF65-F5344CB8AC3E}">
        <p14:creationId xmlns:p14="http://schemas.microsoft.com/office/powerpoint/2010/main" val="92333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301" y="1006756"/>
            <a:ext cx="8229600" cy="1143000"/>
          </a:xfrm>
        </p:spPr>
        <p:txBody>
          <a:bodyPr>
            <a:normAutofit/>
          </a:bodyPr>
          <a:lstStyle/>
          <a:p>
            <a:pPr algn="l"/>
            <a:r>
              <a:rPr lang="en-US" sz="3200" dirty="0"/>
              <a:t>Compare to Mr. Terry’s class sample data</a:t>
            </a:r>
          </a:p>
        </p:txBody>
      </p:sp>
      <p:pic>
        <p:nvPicPr>
          <p:cNvPr id="5" name="Picture 4"/>
          <p:cNvPicPr>
            <a:picLocks noChangeAspect="1"/>
          </p:cNvPicPr>
          <p:nvPr/>
        </p:nvPicPr>
        <p:blipFill>
          <a:blip r:embed="rId3"/>
          <a:stretch>
            <a:fillRect/>
          </a:stretch>
        </p:blipFill>
        <p:spPr>
          <a:xfrm>
            <a:off x="347301" y="1879599"/>
            <a:ext cx="8386720" cy="4430376"/>
          </a:xfrm>
          <a:prstGeom prst="rect">
            <a:avLst/>
          </a:prstGeom>
        </p:spPr>
      </p:pic>
      <p:sp>
        <p:nvSpPr>
          <p:cNvPr id="3" name="Slide Number Placeholder 2"/>
          <p:cNvSpPr>
            <a:spLocks noGrp="1"/>
          </p:cNvSpPr>
          <p:nvPr>
            <p:ph type="sldNum" sz="quarter" idx="12"/>
          </p:nvPr>
        </p:nvSpPr>
        <p:spPr/>
        <p:txBody>
          <a:bodyPr/>
          <a:lstStyle/>
          <a:p>
            <a:fld id="{92294A01-5C9A-5B49-BA85-52E6C4A953ED}" type="slidenum">
              <a:rPr lang="en-US" smtClean="0"/>
              <a:pPr/>
              <a:t>11</a:t>
            </a:fld>
            <a:endParaRPr lang="en-US"/>
          </a:p>
        </p:txBody>
      </p:sp>
      <p:sp>
        <p:nvSpPr>
          <p:cNvPr id="6" name="Title 1"/>
          <p:cNvSpPr txBox="1">
            <a:spLocks/>
          </p:cNvSpPr>
          <p:nvPr/>
        </p:nvSpPr>
        <p:spPr>
          <a:xfrm>
            <a:off x="685800" y="77702"/>
            <a:ext cx="7772400" cy="119230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The Carbon Dice Game: Results</a:t>
            </a:r>
          </a:p>
        </p:txBody>
      </p:sp>
    </p:spTree>
    <p:extLst>
      <p:ext uri="{BB962C8B-B14F-4D97-AF65-F5344CB8AC3E}">
        <p14:creationId xmlns:p14="http://schemas.microsoft.com/office/powerpoint/2010/main" val="402302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3788-E639-5E49-843B-0AA0BE2F4D8E}"/>
              </a:ext>
            </a:extLst>
          </p:cNvPr>
          <p:cNvSpPr>
            <a:spLocks noGrp="1"/>
          </p:cNvSpPr>
          <p:nvPr>
            <p:ph type="title"/>
          </p:nvPr>
        </p:nvSpPr>
        <p:spPr/>
        <p:txBody>
          <a:bodyPr/>
          <a:lstStyle/>
          <a:p>
            <a:r>
              <a:rPr lang="en-US" dirty="0"/>
              <a:t>What happened to energy?</a:t>
            </a:r>
          </a:p>
        </p:txBody>
      </p:sp>
      <p:sp>
        <p:nvSpPr>
          <p:cNvPr id="3" name="Content Placeholder 2">
            <a:extLst>
              <a:ext uri="{FF2B5EF4-FFF2-40B4-BE49-F238E27FC236}">
                <a16:creationId xmlns:a16="http://schemas.microsoft.com/office/drawing/2014/main" id="{CDAC39A4-CD51-2C44-AAA9-4926930F4025}"/>
              </a:ext>
            </a:extLst>
          </p:cNvPr>
          <p:cNvSpPr>
            <a:spLocks noGrp="1"/>
          </p:cNvSpPr>
          <p:nvPr>
            <p:ph idx="1"/>
          </p:nvPr>
        </p:nvSpPr>
        <p:spPr/>
        <p:txBody>
          <a:bodyPr/>
          <a:lstStyle/>
          <a:p>
            <a:r>
              <a:rPr lang="en-US" dirty="0"/>
              <a:t>How did the energy twist ties get into the system?</a:t>
            </a:r>
          </a:p>
          <a:p>
            <a:r>
              <a:rPr lang="en-US" dirty="0"/>
              <a:t>How did they travel through the system?</a:t>
            </a:r>
          </a:p>
          <a:p>
            <a:r>
              <a:rPr lang="en-US" dirty="0"/>
              <a:t>How did energy leave the system?  (Where did the energy twist ties end up?)</a:t>
            </a:r>
          </a:p>
        </p:txBody>
      </p:sp>
      <p:sp>
        <p:nvSpPr>
          <p:cNvPr id="4" name="Slide Number Placeholder 3">
            <a:extLst>
              <a:ext uri="{FF2B5EF4-FFF2-40B4-BE49-F238E27FC236}">
                <a16:creationId xmlns:a16="http://schemas.microsoft.com/office/drawing/2014/main" id="{E068D39C-6CC8-5543-8C68-81E192D59DB4}"/>
              </a:ext>
            </a:extLst>
          </p:cNvPr>
          <p:cNvSpPr>
            <a:spLocks noGrp="1"/>
          </p:cNvSpPr>
          <p:nvPr>
            <p:ph type="sldNum" sz="quarter" idx="12"/>
          </p:nvPr>
        </p:nvSpPr>
        <p:spPr/>
        <p:txBody>
          <a:bodyPr/>
          <a:lstStyle/>
          <a:p>
            <a:fld id="{92294A01-5C9A-5B49-BA85-52E6C4A953ED}" type="slidenum">
              <a:rPr lang="en-US" smtClean="0"/>
              <a:pPr/>
              <a:t>12</a:t>
            </a:fld>
            <a:endParaRPr lang="en-US"/>
          </a:p>
        </p:txBody>
      </p:sp>
    </p:spTree>
    <p:extLst>
      <p:ext uri="{BB962C8B-B14F-4D97-AF65-F5344CB8AC3E}">
        <p14:creationId xmlns:p14="http://schemas.microsoft.com/office/powerpoint/2010/main" val="3905545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346"/>
            <a:ext cx="8229600" cy="1143000"/>
          </a:xfrm>
        </p:spPr>
        <p:txBody>
          <a:bodyPr>
            <a:normAutofit fontScale="90000"/>
          </a:bodyPr>
          <a:lstStyle/>
          <a:p>
            <a:r>
              <a:rPr lang="en-US" b="1" dirty="0"/>
              <a:t>Why does organic matter pyramid have the shape that it does?</a:t>
            </a:r>
          </a:p>
        </p:txBody>
      </p:sp>
      <p:sp>
        <p:nvSpPr>
          <p:cNvPr id="7" name="Subtitle 2"/>
          <p:cNvSpPr txBox="1">
            <a:spLocks/>
          </p:cNvSpPr>
          <p:nvPr/>
        </p:nvSpPr>
        <p:spPr>
          <a:xfrm>
            <a:off x="340151" y="4735679"/>
            <a:ext cx="8243727" cy="1207922"/>
          </a:xfrm>
          <a:prstGeom prst="rect">
            <a:avLst/>
          </a:prstGeom>
        </p:spPr>
        <p:txBody>
          <a:bodyPr vert="horz" lIns="91440" tIns="45720" rIns="91440" bIns="45720" rtlCol="0">
            <a:noAutofit/>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lang="en-US" sz="2800" dirty="0"/>
              <a:t>What did you learn from playing the Carbon Dice Game that helps to explain the shape of the organic matter pyramid?</a:t>
            </a:r>
            <a:endParaRPr lang="en-US" sz="2800" noProof="0" dirty="0"/>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sz="2400" dirty="0"/>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sz="2400" dirty="0"/>
          </a:p>
        </p:txBody>
      </p:sp>
      <p:sp>
        <p:nvSpPr>
          <p:cNvPr id="3" name="Slide Number Placeholder 2"/>
          <p:cNvSpPr>
            <a:spLocks noGrp="1"/>
          </p:cNvSpPr>
          <p:nvPr>
            <p:ph type="sldNum" sz="quarter" idx="12"/>
          </p:nvPr>
        </p:nvSpPr>
        <p:spPr/>
        <p:txBody>
          <a:bodyPr/>
          <a:lstStyle/>
          <a:p>
            <a:fld id="{92294A01-5C9A-5B49-BA85-52E6C4A953ED}" type="slidenum">
              <a:rPr lang="en-US" smtClean="0"/>
              <a:pPr/>
              <a:t>13</a:t>
            </a:fld>
            <a:endParaRPr lang="en-US" dirty="0"/>
          </a:p>
        </p:txBody>
      </p:sp>
      <p:grpSp>
        <p:nvGrpSpPr>
          <p:cNvPr id="8" name="Group 7"/>
          <p:cNvGrpSpPr/>
          <p:nvPr/>
        </p:nvGrpSpPr>
        <p:grpSpPr>
          <a:xfrm>
            <a:off x="2312825" y="1506841"/>
            <a:ext cx="5072703" cy="3184493"/>
            <a:chOff x="5300109" y="3632117"/>
            <a:chExt cx="3148580" cy="1553040"/>
          </a:xfrm>
        </p:grpSpPr>
        <p:sp>
          <p:nvSpPr>
            <p:cNvPr id="9" name="Rectangle 8"/>
            <p:cNvSpPr/>
            <p:nvPr/>
          </p:nvSpPr>
          <p:spPr>
            <a:xfrm>
              <a:off x="5300109" y="4670840"/>
              <a:ext cx="3148580" cy="514317"/>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Producers</a:t>
              </a:r>
            </a:p>
          </p:txBody>
        </p:sp>
        <p:sp>
          <p:nvSpPr>
            <p:cNvPr id="10" name="Rectangle 9"/>
            <p:cNvSpPr/>
            <p:nvPr/>
          </p:nvSpPr>
          <p:spPr>
            <a:xfrm>
              <a:off x="6386588" y="4151479"/>
              <a:ext cx="949603" cy="514317"/>
            </a:xfrm>
            <a:prstGeom prst="rect">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Herbivores</a:t>
              </a:r>
            </a:p>
          </p:txBody>
        </p:sp>
        <p:sp>
          <p:nvSpPr>
            <p:cNvPr id="11" name="Rectangle 10"/>
            <p:cNvSpPr/>
            <p:nvPr/>
          </p:nvSpPr>
          <p:spPr>
            <a:xfrm>
              <a:off x="6801368" y="3632117"/>
              <a:ext cx="83526" cy="514317"/>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5000703" y="1754869"/>
            <a:ext cx="1184940" cy="369332"/>
          </a:xfrm>
          <a:prstGeom prst="rect">
            <a:avLst/>
          </a:prstGeom>
          <a:noFill/>
        </p:spPr>
        <p:txBody>
          <a:bodyPr wrap="none" rtlCol="0">
            <a:spAutoFit/>
          </a:bodyPr>
          <a:lstStyle/>
          <a:p>
            <a:r>
              <a:rPr lang="en-US" dirty="0"/>
              <a:t>Carnivores</a:t>
            </a:r>
          </a:p>
        </p:txBody>
      </p:sp>
    </p:spTree>
    <p:extLst>
      <p:ext uri="{BB962C8B-B14F-4D97-AF65-F5344CB8AC3E}">
        <p14:creationId xmlns:p14="http://schemas.microsoft.com/office/powerpoint/2010/main" val="369201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3632-8C3D-CE44-ABA9-2474F9E34C17}"/>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DF57409D-177F-CC4E-B3F0-774BB4053E95}"/>
              </a:ext>
            </a:extLst>
          </p:cNvPr>
          <p:cNvSpPr>
            <a:spLocks noGrp="1"/>
          </p:cNvSpPr>
          <p:nvPr>
            <p:ph idx="1"/>
          </p:nvPr>
        </p:nvSpPr>
        <p:spPr/>
        <p:txBody>
          <a:bodyPr/>
          <a:lstStyle/>
          <a:p>
            <a:r>
              <a:rPr lang="en-US" dirty="0"/>
              <a:t>Conclusions</a:t>
            </a:r>
          </a:p>
          <a:p>
            <a:pPr lvl="1"/>
            <a:r>
              <a:rPr lang="en-US" dirty="0"/>
              <a:t>Which carbon pool did the carbon atoms visit less than the others? </a:t>
            </a:r>
          </a:p>
          <a:p>
            <a:r>
              <a:rPr lang="en-US" dirty="0"/>
              <a:t>Predictions</a:t>
            </a:r>
          </a:p>
          <a:p>
            <a:pPr lvl="1"/>
            <a:r>
              <a:rPr lang="en-US" dirty="0"/>
              <a:t>How can the Carbon Dice Game help us to explain the organic matter pyramid? </a:t>
            </a:r>
          </a:p>
        </p:txBody>
      </p:sp>
      <p:sp>
        <p:nvSpPr>
          <p:cNvPr id="4" name="Slide Number Placeholder 3">
            <a:extLst>
              <a:ext uri="{FF2B5EF4-FFF2-40B4-BE49-F238E27FC236}">
                <a16:creationId xmlns:a16="http://schemas.microsoft.com/office/drawing/2014/main" id="{48572432-E641-2641-880E-1A836423F77B}"/>
              </a:ext>
            </a:extLst>
          </p:cNvPr>
          <p:cNvSpPr>
            <a:spLocks noGrp="1"/>
          </p:cNvSpPr>
          <p:nvPr>
            <p:ph type="sldNum" sz="quarter" idx="12"/>
          </p:nvPr>
        </p:nvSpPr>
        <p:spPr/>
        <p:txBody>
          <a:bodyPr/>
          <a:lstStyle/>
          <a:p>
            <a:fld id="{D3A1C050-F6FE-0E43-A9D0-F8EEADE3D1E4}" type="slidenum">
              <a:rPr lang="en-US" smtClean="0"/>
              <a:pPr/>
              <a:t>14</a:t>
            </a:fld>
            <a:endParaRPr lang="en-US"/>
          </a:p>
        </p:txBody>
      </p:sp>
    </p:spTree>
    <p:extLst>
      <p:ext uri="{BB962C8B-B14F-4D97-AF65-F5344CB8AC3E}">
        <p14:creationId xmlns:p14="http://schemas.microsoft.com/office/powerpoint/2010/main" val="1264351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Was the Carbon Dice Game supposed to be real?</a:t>
            </a:r>
          </a:p>
        </p:txBody>
      </p:sp>
      <p:sp>
        <p:nvSpPr>
          <p:cNvPr id="3" name="Content Placeholder 2"/>
          <p:cNvSpPr>
            <a:spLocks noGrp="1"/>
          </p:cNvSpPr>
          <p:nvPr>
            <p:ph idx="1"/>
          </p:nvPr>
        </p:nvSpPr>
        <p:spPr/>
        <p:txBody>
          <a:bodyPr>
            <a:normAutofit/>
          </a:bodyPr>
          <a:lstStyle/>
          <a:p>
            <a:pPr marL="52388" indent="-52388">
              <a:buNone/>
            </a:pPr>
            <a:r>
              <a:rPr lang="en-US" dirty="0"/>
              <a:t>The game you just played is a </a:t>
            </a:r>
            <a:r>
              <a:rPr lang="en-US" b="1" dirty="0"/>
              <a:t>model </a:t>
            </a:r>
            <a:r>
              <a:rPr lang="en-US" dirty="0"/>
              <a:t>of a real ecosystem, which means that it represents some parts of an ecosystem, but with limitations. This means what happened in the game is not exactly how things happen in a real ecosystem. With a partner, brainstorm about ways you noticed that this ecosystem is different from real ecosystems. When you are done, share your ideas with the class. </a:t>
            </a:r>
          </a:p>
          <a:p>
            <a:endParaRPr lang="en-US" dirty="0"/>
          </a:p>
        </p:txBody>
      </p:sp>
      <p:sp>
        <p:nvSpPr>
          <p:cNvPr id="4" name="Slide Number Placeholder 3"/>
          <p:cNvSpPr>
            <a:spLocks noGrp="1"/>
          </p:cNvSpPr>
          <p:nvPr>
            <p:ph type="sldNum" sz="quarter" idx="12"/>
          </p:nvPr>
        </p:nvSpPr>
        <p:spPr/>
        <p:txBody>
          <a:bodyPr/>
          <a:lstStyle/>
          <a:p>
            <a:fld id="{92294A01-5C9A-5B49-BA85-52E6C4A953ED}" type="slidenum">
              <a:rPr lang="en-US" smtClean="0"/>
              <a:pPr/>
              <a:t>15</a:t>
            </a:fld>
            <a:endParaRPr lang="en-US"/>
          </a:p>
        </p:txBody>
      </p:sp>
    </p:spTree>
    <p:extLst>
      <p:ext uri="{BB962C8B-B14F-4D97-AF65-F5344CB8AC3E}">
        <p14:creationId xmlns:p14="http://schemas.microsoft.com/office/powerpoint/2010/main" val="1397615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763" y="180062"/>
            <a:ext cx="8716473" cy="6677938"/>
          </a:xfrm>
        </p:spPr>
        <p:txBody>
          <a:bodyPr>
            <a:noAutofit/>
          </a:bodyPr>
          <a:lstStyle/>
          <a:p>
            <a:pPr marL="0" lvl="0" indent="0">
              <a:buNone/>
            </a:pPr>
            <a:r>
              <a:rPr lang="en-US" sz="2200" dirty="0"/>
              <a:t>Here are at least 4 ways that the game differs from real ecosystems. How many of these did your class mention? Are there any ways you thought of that are not on this list? </a:t>
            </a:r>
          </a:p>
          <a:p>
            <a:pPr marL="0" lvl="0" indent="0">
              <a:buNone/>
            </a:pPr>
            <a:endParaRPr lang="en-US" sz="2200" dirty="0"/>
          </a:p>
          <a:p>
            <a:pPr marL="571500" indent="-514350">
              <a:buFont typeface="+mj-lt"/>
              <a:buAutoNum type="arabicPeriod"/>
            </a:pPr>
            <a:r>
              <a:rPr lang="en-US" sz="2200" dirty="0"/>
              <a:t>Rabbits don’t only eat grass, and foxes don’t only eat rabbits.</a:t>
            </a:r>
          </a:p>
          <a:p>
            <a:pPr marL="571500" indent="-514350">
              <a:buFont typeface="+mj-lt"/>
              <a:buAutoNum type="arabicPeriod"/>
            </a:pPr>
            <a:r>
              <a:rPr lang="en-US" sz="2200" dirty="0"/>
              <a:t>If you go to the soil pool, there is a chance that you will not get digested for a long time. Some organic material is tough to digest even for a decomposer. This is why soil is such a large carbon sink!</a:t>
            </a:r>
          </a:p>
          <a:p>
            <a:pPr marL="571500" indent="-514350">
              <a:buFont typeface="+mj-lt"/>
              <a:buAutoNum type="arabicPeriod"/>
            </a:pPr>
            <a:r>
              <a:rPr lang="en-US" sz="2200" dirty="0"/>
              <a:t>In rabbits and foxes, carbon atoms are sometimes biosynthesized into fat. In this case, the fat may be used in cellular respiration and the carbon atoms will return to the atmosphere after a period of time. This is not represented in the game.</a:t>
            </a:r>
          </a:p>
          <a:p>
            <a:pPr marL="571500" indent="-514350">
              <a:buFont typeface="+mj-lt"/>
              <a:buAutoNum type="arabicPeriod"/>
            </a:pPr>
            <a:r>
              <a:rPr lang="en-US" sz="2200" dirty="0"/>
              <a:t>In a pregnant animal it is possible that a carbon atom is biosynthesized into a growing fetus in the mother. In this case, the carbon atom would travel from the parent to the body of the offspring. Very few carbon atoms get to do this!</a:t>
            </a:r>
          </a:p>
          <a:p>
            <a:endParaRPr lang="en-US" sz="2000" dirty="0"/>
          </a:p>
        </p:txBody>
      </p:sp>
      <p:sp>
        <p:nvSpPr>
          <p:cNvPr id="2" name="Slide Number Placeholder 1"/>
          <p:cNvSpPr>
            <a:spLocks noGrp="1"/>
          </p:cNvSpPr>
          <p:nvPr>
            <p:ph type="sldNum" sz="quarter" idx="12"/>
          </p:nvPr>
        </p:nvSpPr>
        <p:spPr/>
        <p:txBody>
          <a:bodyPr/>
          <a:lstStyle/>
          <a:p>
            <a:fld id="{92294A01-5C9A-5B49-BA85-52E6C4A953ED}" type="slidenum">
              <a:rPr lang="en-US" smtClean="0"/>
              <a:pPr/>
              <a:t>16</a:t>
            </a:fld>
            <a:endParaRPr lang="en-US"/>
          </a:p>
        </p:txBody>
      </p:sp>
    </p:spTree>
    <p:extLst>
      <p:ext uri="{BB962C8B-B14F-4D97-AF65-F5344CB8AC3E}">
        <p14:creationId xmlns:p14="http://schemas.microsoft.com/office/powerpoint/2010/main" val="197586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a:stretch/>
        </p:blipFill>
        <p:spPr>
          <a:xfrm>
            <a:off x="391939" y="1696365"/>
            <a:ext cx="8752061" cy="4381258"/>
          </a:xfrm>
          <a:prstGeom prst="rect">
            <a:avLst/>
          </a:prstGeom>
        </p:spPr>
      </p:pic>
      <p:sp>
        <p:nvSpPr>
          <p:cNvPr id="4" name="Title 3"/>
          <p:cNvSpPr>
            <a:spLocks noGrp="1"/>
          </p:cNvSpPr>
          <p:nvPr>
            <p:ph type="title"/>
          </p:nvPr>
        </p:nvSpPr>
        <p:spPr/>
        <p:txBody>
          <a:bodyPr/>
          <a:lstStyle/>
          <a:p>
            <a:r>
              <a:rPr lang="en-US" dirty="0"/>
              <a:t>Unit Map</a:t>
            </a:r>
          </a:p>
        </p:txBody>
      </p:sp>
      <p:sp>
        <p:nvSpPr>
          <p:cNvPr id="7" name="Oval Callout 6"/>
          <p:cNvSpPr>
            <a:spLocks noChangeArrowheads="1"/>
          </p:cNvSpPr>
          <p:nvPr/>
        </p:nvSpPr>
        <p:spPr bwMode="auto">
          <a:xfrm rot="21056995">
            <a:off x="6628480" y="847338"/>
            <a:ext cx="924560" cy="924560"/>
          </a:xfrm>
          <a:prstGeom prst="wedgeEllipseCallout">
            <a:avLst>
              <a:gd name="adj1" fmla="val -89627"/>
              <a:gd name="adj2" fmla="val 103567"/>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
        <p:nvSpPr>
          <p:cNvPr id="2" name="Slide Number Placeholder 1">
            <a:extLst>
              <a:ext uri="{FF2B5EF4-FFF2-40B4-BE49-F238E27FC236}">
                <a16:creationId xmlns:a16="http://schemas.microsoft.com/office/drawing/2014/main" id="{74908883-3863-400D-9BF7-0EB36E081C91}"/>
              </a:ext>
            </a:extLst>
          </p:cNvPr>
          <p:cNvSpPr>
            <a:spLocks noGrp="1"/>
          </p:cNvSpPr>
          <p:nvPr>
            <p:ph type="sldNum" sz="quarter" idx="12"/>
          </p:nvPr>
        </p:nvSpPr>
        <p:spPr/>
        <p:txBody>
          <a:bodyPr/>
          <a:lstStyle/>
          <a:p>
            <a:fld id="{C82A8714-C4A1-614E-B309-DB23F8B4D841}" type="slidenum">
              <a:rPr lang="en-US" smtClean="0"/>
              <a:t>2</a:t>
            </a:fld>
            <a:endParaRPr lang="en-US"/>
          </a:p>
        </p:txBody>
      </p:sp>
    </p:spTree>
    <p:extLst>
      <p:ext uri="{BB962C8B-B14F-4D97-AF65-F5344CB8AC3E}">
        <p14:creationId xmlns:p14="http://schemas.microsoft.com/office/powerpoint/2010/main" val="147227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346"/>
            <a:ext cx="8229600" cy="1143000"/>
          </a:xfrm>
        </p:spPr>
        <p:txBody>
          <a:bodyPr>
            <a:normAutofit fontScale="90000"/>
          </a:bodyPr>
          <a:lstStyle/>
          <a:p>
            <a:r>
              <a:rPr lang="en-US" b="1" dirty="0"/>
              <a:t>Why does organic matter pyramid have the shape that it does?</a:t>
            </a:r>
          </a:p>
        </p:txBody>
      </p:sp>
      <p:sp>
        <p:nvSpPr>
          <p:cNvPr id="7" name="Subtitle 2"/>
          <p:cNvSpPr txBox="1">
            <a:spLocks/>
          </p:cNvSpPr>
          <p:nvPr/>
        </p:nvSpPr>
        <p:spPr>
          <a:xfrm>
            <a:off x="340152" y="1262137"/>
            <a:ext cx="3171024" cy="3971593"/>
          </a:xfrm>
          <a:prstGeom prst="rect">
            <a:avLst/>
          </a:prstGeom>
        </p:spPr>
        <p:txBody>
          <a:bodyPr vert="horz" lIns="91440" tIns="45720" rIns="91440" bIns="45720" rtlCol="0">
            <a:noAutofit/>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lang="en-US" sz="2400" dirty="0"/>
              <a:t>Remember the carbon pool patterns from the </a:t>
            </a:r>
            <a:r>
              <a:rPr lang="en-US" sz="2400"/>
              <a:t>Meadows Simulation Game</a:t>
            </a:r>
            <a:r>
              <a:rPr lang="en-US" sz="2400" dirty="0"/>
              <a:t>? They showed the consistent pattern of </a:t>
            </a:r>
            <a:r>
              <a:rPr lang="en-US" sz="2400" b="1" dirty="0"/>
              <a:t>large</a:t>
            </a:r>
            <a:r>
              <a:rPr lang="en-US" sz="2400" dirty="0"/>
              <a:t> producer</a:t>
            </a:r>
            <a:r>
              <a:rPr lang="en-US" sz="2400" noProof="0" dirty="0"/>
              <a:t> pools, </a:t>
            </a:r>
            <a:r>
              <a:rPr lang="en-US" sz="2400" b="1" noProof="0" dirty="0"/>
              <a:t>medium</a:t>
            </a:r>
            <a:r>
              <a:rPr lang="en-US" sz="2400" noProof="0" dirty="0"/>
              <a:t> herbivore pools, and </a:t>
            </a:r>
            <a:r>
              <a:rPr lang="en-US" sz="2400" b="1" noProof="0" dirty="0"/>
              <a:t>small</a:t>
            </a:r>
            <a:r>
              <a:rPr lang="en-US" sz="2400" noProof="0" dirty="0"/>
              <a:t> carnivore pools in stable ecosystems.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sz="2400" dirty="0"/>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sz="2400" dirty="0"/>
          </a:p>
        </p:txBody>
      </p:sp>
      <p:sp>
        <p:nvSpPr>
          <p:cNvPr id="3" name="Slide Number Placeholder 2"/>
          <p:cNvSpPr>
            <a:spLocks noGrp="1"/>
          </p:cNvSpPr>
          <p:nvPr>
            <p:ph type="sldNum" sz="quarter" idx="12"/>
          </p:nvPr>
        </p:nvSpPr>
        <p:spPr/>
        <p:txBody>
          <a:bodyPr/>
          <a:lstStyle/>
          <a:p>
            <a:fld id="{92294A01-5C9A-5B49-BA85-52E6C4A953ED}" type="slidenum">
              <a:rPr lang="en-US" smtClean="0"/>
              <a:pPr/>
              <a:t>3</a:t>
            </a:fld>
            <a:endParaRPr lang="en-US" dirty="0"/>
          </a:p>
        </p:txBody>
      </p:sp>
      <p:sp>
        <p:nvSpPr>
          <p:cNvPr id="5" name="TextBox 4"/>
          <p:cNvSpPr txBox="1"/>
          <p:nvPr/>
        </p:nvSpPr>
        <p:spPr>
          <a:xfrm>
            <a:off x="457200" y="5459069"/>
            <a:ext cx="8277412" cy="1107996"/>
          </a:xfrm>
          <a:prstGeom prst="rect">
            <a:avLst/>
          </a:prstGeom>
          <a:noFill/>
        </p:spPr>
        <p:txBody>
          <a:bodyPr wrap="square" rtlCol="0">
            <a:spAutoFit/>
          </a:bodyPr>
          <a:lstStyle/>
          <a:p>
            <a:pPr lvl="0"/>
            <a:r>
              <a:rPr lang="en-US" sz="2400" dirty="0"/>
              <a:t>Now that we know what the pattern is, the next thing we want to know is </a:t>
            </a:r>
            <a:r>
              <a:rPr lang="en-US" sz="2400" b="1" dirty="0"/>
              <a:t>WHY </a:t>
            </a:r>
            <a:r>
              <a:rPr lang="en-US" sz="2400" dirty="0"/>
              <a:t>it</a:t>
            </a:r>
            <a:r>
              <a:rPr lang="en-US" sz="2400" b="1" dirty="0"/>
              <a:t> </a:t>
            </a:r>
            <a:r>
              <a:rPr lang="en-US" sz="2400" dirty="0"/>
              <a:t>looks that way…</a:t>
            </a:r>
          </a:p>
          <a:p>
            <a:endParaRPr lang="en-US" dirty="0"/>
          </a:p>
        </p:txBody>
      </p:sp>
      <p:grpSp>
        <p:nvGrpSpPr>
          <p:cNvPr id="8" name="Group 7"/>
          <p:cNvGrpSpPr/>
          <p:nvPr/>
        </p:nvGrpSpPr>
        <p:grpSpPr>
          <a:xfrm>
            <a:off x="3511176" y="1703294"/>
            <a:ext cx="5072703" cy="3184493"/>
            <a:chOff x="5300109" y="3632117"/>
            <a:chExt cx="3148580" cy="1553040"/>
          </a:xfrm>
        </p:grpSpPr>
        <p:sp>
          <p:nvSpPr>
            <p:cNvPr id="9" name="Rectangle 8"/>
            <p:cNvSpPr/>
            <p:nvPr/>
          </p:nvSpPr>
          <p:spPr>
            <a:xfrm>
              <a:off x="5300109" y="4670840"/>
              <a:ext cx="3148580" cy="514317"/>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Producers</a:t>
              </a:r>
            </a:p>
          </p:txBody>
        </p:sp>
        <p:sp>
          <p:nvSpPr>
            <p:cNvPr id="10" name="Rectangle 9"/>
            <p:cNvSpPr/>
            <p:nvPr/>
          </p:nvSpPr>
          <p:spPr>
            <a:xfrm>
              <a:off x="6386588" y="4151479"/>
              <a:ext cx="949603" cy="514317"/>
            </a:xfrm>
            <a:prstGeom prst="rect">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Herbivores</a:t>
              </a:r>
            </a:p>
          </p:txBody>
        </p:sp>
        <p:sp>
          <p:nvSpPr>
            <p:cNvPr id="11" name="Rectangle 10"/>
            <p:cNvSpPr/>
            <p:nvPr/>
          </p:nvSpPr>
          <p:spPr>
            <a:xfrm>
              <a:off x="6801368" y="3632117"/>
              <a:ext cx="83526" cy="514317"/>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6200588" y="1912471"/>
            <a:ext cx="1184940" cy="369332"/>
          </a:xfrm>
          <a:prstGeom prst="rect">
            <a:avLst/>
          </a:prstGeom>
          <a:noFill/>
        </p:spPr>
        <p:txBody>
          <a:bodyPr wrap="none" rtlCol="0">
            <a:spAutoFit/>
          </a:bodyPr>
          <a:lstStyle/>
          <a:p>
            <a:r>
              <a:rPr lang="en-US" dirty="0"/>
              <a:t>Carnivores</a:t>
            </a:r>
          </a:p>
        </p:txBody>
      </p:sp>
    </p:spTree>
    <p:extLst>
      <p:ext uri="{BB962C8B-B14F-4D97-AF65-F5344CB8AC3E}">
        <p14:creationId xmlns:p14="http://schemas.microsoft.com/office/powerpoint/2010/main" val="24953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53AD0-48CF-6143-83CD-2CFF91C485E9}"/>
              </a:ext>
            </a:extLst>
          </p:cNvPr>
          <p:cNvSpPr>
            <a:spLocks noGrp="1"/>
          </p:cNvSpPr>
          <p:nvPr>
            <p:ph type="title"/>
          </p:nvPr>
        </p:nvSpPr>
        <p:spPr>
          <a:xfrm>
            <a:off x="1" y="274638"/>
            <a:ext cx="8968902" cy="581396"/>
          </a:xfrm>
        </p:spPr>
        <p:txBody>
          <a:bodyPr>
            <a:normAutofit fontScale="90000"/>
          </a:bodyPr>
          <a:lstStyle/>
          <a:p>
            <a:r>
              <a:rPr lang="en-US" sz="3200" dirty="0"/>
              <a:t>Answering Questions to Explain the Organic Matter Pyramid</a:t>
            </a:r>
          </a:p>
        </p:txBody>
      </p:sp>
      <p:pic>
        <p:nvPicPr>
          <p:cNvPr id="6" name="Content Placeholder 5">
            <a:extLst>
              <a:ext uri="{FF2B5EF4-FFF2-40B4-BE49-F238E27FC236}">
                <a16:creationId xmlns:a16="http://schemas.microsoft.com/office/drawing/2014/main" id="{F056BF01-9841-B545-A3C4-9553138A306B}"/>
              </a:ext>
            </a:extLst>
          </p:cNvPr>
          <p:cNvPicPr>
            <a:picLocks noGrp="1" noChangeAspect="1"/>
          </p:cNvPicPr>
          <p:nvPr>
            <p:ph idx="1"/>
          </p:nvPr>
        </p:nvPicPr>
        <p:blipFill>
          <a:blip r:embed="rId3"/>
          <a:stretch>
            <a:fillRect/>
          </a:stretch>
        </p:blipFill>
        <p:spPr>
          <a:xfrm>
            <a:off x="4322842" y="766223"/>
            <a:ext cx="4460715" cy="5772689"/>
          </a:xfrm>
        </p:spPr>
      </p:pic>
      <p:sp>
        <p:nvSpPr>
          <p:cNvPr id="4" name="Slide Number Placeholder 3">
            <a:extLst>
              <a:ext uri="{FF2B5EF4-FFF2-40B4-BE49-F238E27FC236}">
                <a16:creationId xmlns:a16="http://schemas.microsoft.com/office/drawing/2014/main" id="{F60CD5CF-EFF0-A449-B70A-02C1E6AB50E0}"/>
              </a:ext>
            </a:extLst>
          </p:cNvPr>
          <p:cNvSpPr>
            <a:spLocks noGrp="1"/>
          </p:cNvSpPr>
          <p:nvPr>
            <p:ph type="sldNum" sz="quarter" idx="12"/>
          </p:nvPr>
        </p:nvSpPr>
        <p:spPr/>
        <p:txBody>
          <a:bodyPr/>
          <a:lstStyle/>
          <a:p>
            <a:fld id="{7BF67416-E77E-E442-993F-59C0501000DD}" type="slidenum">
              <a:rPr lang="en-US" smtClean="0"/>
              <a:t>4</a:t>
            </a:fld>
            <a:endParaRPr lang="en-US"/>
          </a:p>
        </p:txBody>
      </p:sp>
      <p:sp>
        <p:nvSpPr>
          <p:cNvPr id="7" name="Content Placeholder 6">
            <a:extLst>
              <a:ext uri="{FF2B5EF4-FFF2-40B4-BE49-F238E27FC236}">
                <a16:creationId xmlns:a16="http://schemas.microsoft.com/office/drawing/2014/main" id="{18634465-EB69-B943-9AE8-15E4DC21AD99}"/>
              </a:ext>
            </a:extLst>
          </p:cNvPr>
          <p:cNvSpPr txBox="1">
            <a:spLocks/>
          </p:cNvSpPr>
          <p:nvPr/>
        </p:nvSpPr>
        <p:spPr>
          <a:xfrm>
            <a:off x="457200" y="1089498"/>
            <a:ext cx="3865642" cy="5266851"/>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3838" indent="0">
              <a:buNone/>
            </a:pPr>
            <a:r>
              <a:rPr lang="en-US" dirty="0"/>
              <a:t>We can explain the organic matter pyramid by answering the first three questions:</a:t>
            </a:r>
          </a:p>
          <a:p>
            <a:pPr marL="223838" indent="0">
              <a:buNone/>
            </a:pPr>
            <a:r>
              <a:rPr lang="en-US" u="sng" dirty="0"/>
              <a:t>The Carbon Pools Question</a:t>
            </a:r>
            <a:r>
              <a:rPr lang="en-US" dirty="0"/>
              <a:t>: Where are the carbon pools in the ecosystem?</a:t>
            </a:r>
          </a:p>
          <a:p>
            <a:pPr marL="223838" indent="0">
              <a:buNone/>
            </a:pPr>
            <a:r>
              <a:rPr lang="en-US" u="sng" dirty="0"/>
              <a:t>The Carbon Cycling Question</a:t>
            </a:r>
            <a:r>
              <a:rPr lang="en-US" dirty="0"/>
              <a:t>: How are carbon atoms cycling among pools?</a:t>
            </a:r>
          </a:p>
          <a:p>
            <a:pPr marL="223838" indent="0">
              <a:buNone/>
            </a:pPr>
            <a:r>
              <a:rPr lang="en-US" u="sng" dirty="0"/>
              <a:t>The Energy Flow Question:</a:t>
            </a:r>
            <a:r>
              <a:rPr lang="en-US" dirty="0"/>
              <a:t> How does energy flow through the ecosystem?</a:t>
            </a:r>
          </a:p>
        </p:txBody>
      </p:sp>
      <p:sp>
        <p:nvSpPr>
          <p:cNvPr id="3" name="Rounded Rectangle 2">
            <a:extLst>
              <a:ext uri="{FF2B5EF4-FFF2-40B4-BE49-F238E27FC236}">
                <a16:creationId xmlns:a16="http://schemas.microsoft.com/office/drawing/2014/main" id="{FFA461E3-BE14-BE44-B432-06C1D267035D}"/>
              </a:ext>
            </a:extLst>
          </p:cNvPr>
          <p:cNvSpPr/>
          <p:nvPr/>
        </p:nvSpPr>
        <p:spPr>
          <a:xfrm>
            <a:off x="4322842" y="1089498"/>
            <a:ext cx="4460715" cy="3968886"/>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9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Why does the organic matter pyramid have the shape that it does?</a:t>
            </a:r>
          </a:p>
        </p:txBody>
      </p:sp>
      <p:sp>
        <p:nvSpPr>
          <p:cNvPr id="3" name="Slide Number Placeholder 2"/>
          <p:cNvSpPr>
            <a:spLocks noGrp="1"/>
          </p:cNvSpPr>
          <p:nvPr>
            <p:ph type="sldNum" sz="quarter" idx="12"/>
          </p:nvPr>
        </p:nvSpPr>
        <p:spPr/>
        <p:txBody>
          <a:bodyPr/>
          <a:lstStyle/>
          <a:p>
            <a:fld id="{92294A01-5C9A-5B49-BA85-52E6C4A953ED}" type="slidenum">
              <a:rPr lang="en-US" smtClean="0"/>
              <a:pPr/>
              <a:t>5</a:t>
            </a:fld>
            <a:endParaRPr lang="en-US" dirty="0"/>
          </a:p>
        </p:txBody>
      </p:sp>
      <p:pic>
        <p:nvPicPr>
          <p:cNvPr id="5" name="Picture 58" descr="circles ent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283" y="1570038"/>
            <a:ext cx="4316851" cy="28568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702236" y="1570038"/>
            <a:ext cx="3851476" cy="4031873"/>
          </a:xfrm>
          <a:prstGeom prst="rect">
            <a:avLst/>
          </a:prstGeom>
        </p:spPr>
        <p:txBody>
          <a:bodyPr wrap="square">
            <a:spAutoFit/>
          </a:bodyPr>
          <a:lstStyle/>
          <a:p>
            <a:r>
              <a:rPr lang="en-US" sz="3200" dirty="0"/>
              <a:t>You will answer the first three questions by playing the Carbon Dice Game. </a:t>
            </a:r>
          </a:p>
          <a:p>
            <a:r>
              <a:rPr lang="en-US" sz="3200" dirty="0"/>
              <a:t>You will pretend to be a carbon atom cycling through an ecosystem with </a:t>
            </a:r>
            <a:r>
              <a:rPr lang="en-US" sz="3200" b="1" dirty="0"/>
              <a:t>5 carbon pools</a:t>
            </a:r>
            <a:r>
              <a:rPr lang="en-US" sz="3200" dirty="0"/>
              <a:t>. </a:t>
            </a:r>
            <a:endParaRPr lang="en-US" sz="3200" b="1" dirty="0"/>
          </a:p>
        </p:txBody>
      </p:sp>
      <p:sp>
        <p:nvSpPr>
          <p:cNvPr id="4" name="TextBox 3">
            <a:extLst>
              <a:ext uri="{FF2B5EF4-FFF2-40B4-BE49-F238E27FC236}">
                <a16:creationId xmlns:a16="http://schemas.microsoft.com/office/drawing/2014/main" id="{FA0DEA89-4356-AC4D-BB8C-85750710C402}"/>
              </a:ext>
            </a:extLst>
          </p:cNvPr>
          <p:cNvSpPr txBox="1"/>
          <p:nvPr/>
        </p:nvSpPr>
        <p:spPr>
          <a:xfrm>
            <a:off x="4754283" y="4389120"/>
            <a:ext cx="3163623" cy="1938992"/>
          </a:xfrm>
          <a:prstGeom prst="rect">
            <a:avLst/>
          </a:prstGeom>
          <a:noFill/>
        </p:spPr>
        <p:txBody>
          <a:bodyPr wrap="none" rtlCol="0">
            <a:spAutoFit/>
          </a:bodyPr>
          <a:lstStyle/>
          <a:p>
            <a:r>
              <a:rPr lang="en-US" sz="2400" dirty="0"/>
              <a:t>Atmospheric CO</a:t>
            </a:r>
            <a:r>
              <a:rPr lang="en-US" sz="2400" baseline="-25000" dirty="0"/>
              <a:t>2</a:t>
            </a:r>
            <a:r>
              <a:rPr lang="en-US" sz="2400" dirty="0"/>
              <a:t> Pool</a:t>
            </a:r>
          </a:p>
          <a:p>
            <a:r>
              <a:rPr lang="en-US" sz="2400" dirty="0"/>
              <a:t>Producers Pool</a:t>
            </a:r>
          </a:p>
          <a:p>
            <a:r>
              <a:rPr lang="en-US" sz="2400" dirty="0"/>
              <a:t>Herbivores Pool</a:t>
            </a:r>
          </a:p>
          <a:p>
            <a:r>
              <a:rPr lang="en-US" sz="2400" dirty="0"/>
              <a:t>Carnivores Pool</a:t>
            </a:r>
          </a:p>
          <a:p>
            <a:r>
              <a:rPr lang="en-US" sz="2400" dirty="0"/>
              <a:t>Soil organic carbon Pool</a:t>
            </a:r>
          </a:p>
        </p:txBody>
      </p:sp>
    </p:spTree>
    <p:extLst>
      <p:ext uri="{BB962C8B-B14F-4D97-AF65-F5344CB8AC3E}">
        <p14:creationId xmlns:p14="http://schemas.microsoft.com/office/powerpoint/2010/main" val="363561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79"/>
            <a:ext cx="8229600" cy="1143000"/>
          </a:xfrm>
        </p:spPr>
        <p:txBody>
          <a:bodyPr/>
          <a:lstStyle/>
          <a:p>
            <a:r>
              <a:rPr lang="en-US" b="1" dirty="0"/>
              <a:t>The Carbon Dice Game</a:t>
            </a:r>
          </a:p>
        </p:txBody>
      </p:sp>
      <p:sp>
        <p:nvSpPr>
          <p:cNvPr id="3" name="Content Placeholder 2"/>
          <p:cNvSpPr>
            <a:spLocks noGrp="1"/>
          </p:cNvSpPr>
          <p:nvPr>
            <p:ph idx="1"/>
          </p:nvPr>
        </p:nvSpPr>
        <p:spPr>
          <a:xfrm>
            <a:off x="254001" y="1279957"/>
            <a:ext cx="8432799" cy="5007428"/>
          </a:xfrm>
        </p:spPr>
        <p:txBody>
          <a:bodyPr>
            <a:noAutofit/>
          </a:bodyPr>
          <a:lstStyle/>
          <a:p>
            <a:pPr marL="0" indent="0">
              <a:buNone/>
            </a:pPr>
            <a:r>
              <a:rPr lang="en-US" b="1" dirty="0"/>
              <a:t>How to play:</a:t>
            </a:r>
          </a:p>
          <a:p>
            <a:pPr marL="514350" lvl="0" indent="-514350">
              <a:buFont typeface="+mj-lt"/>
              <a:buAutoNum type="arabicPeriod"/>
            </a:pPr>
            <a:r>
              <a:rPr lang="en-US" dirty="0"/>
              <a:t>Everyone starts at the atmosphere pool as part of a carbon dioxide molecule, which is a form of </a:t>
            </a:r>
            <a:r>
              <a:rPr lang="en-US" b="1" dirty="0"/>
              <a:t>inorganic</a:t>
            </a:r>
            <a:r>
              <a:rPr lang="en-US" dirty="0"/>
              <a:t> carbon. </a:t>
            </a:r>
          </a:p>
          <a:p>
            <a:pPr marL="514350" lvl="0" indent="-514350">
              <a:buFont typeface="+mj-lt"/>
              <a:buAutoNum type="arabicPeriod"/>
            </a:pPr>
            <a:r>
              <a:rPr lang="en-US" dirty="0"/>
              <a:t>Roll the dice and follow the instructions on the atmosphere pool poster to find out where you go and what happens to you along the way.</a:t>
            </a:r>
          </a:p>
        </p:txBody>
      </p:sp>
      <p:sp>
        <p:nvSpPr>
          <p:cNvPr id="4" name="Slide Number Placeholder 3"/>
          <p:cNvSpPr>
            <a:spLocks noGrp="1"/>
          </p:cNvSpPr>
          <p:nvPr>
            <p:ph type="sldNum" sz="quarter" idx="12"/>
          </p:nvPr>
        </p:nvSpPr>
        <p:spPr/>
        <p:txBody>
          <a:bodyPr/>
          <a:lstStyle/>
          <a:p>
            <a:fld id="{92294A01-5C9A-5B49-BA85-52E6C4A953ED}" type="slidenum">
              <a:rPr lang="en-US" smtClean="0"/>
              <a:pPr/>
              <a:t>6</a:t>
            </a:fld>
            <a:endParaRPr lang="en-US"/>
          </a:p>
        </p:txBody>
      </p:sp>
      <p:grpSp>
        <p:nvGrpSpPr>
          <p:cNvPr id="7" name="Group 6"/>
          <p:cNvGrpSpPr/>
          <p:nvPr/>
        </p:nvGrpSpPr>
        <p:grpSpPr>
          <a:xfrm>
            <a:off x="7278488" y="244454"/>
            <a:ext cx="1865512" cy="1562497"/>
            <a:chOff x="1052666" y="2105654"/>
            <a:chExt cx="1865512" cy="1562497"/>
          </a:xfrm>
        </p:grpSpPr>
        <p:sp>
          <p:nvSpPr>
            <p:cNvPr id="8" name="Oval atmosphere"/>
            <p:cNvSpPr/>
            <p:nvPr/>
          </p:nvSpPr>
          <p:spPr>
            <a:xfrm>
              <a:off x="1052666" y="2105654"/>
              <a:ext cx="1637483" cy="1562497"/>
            </a:xfrm>
            <a:prstGeom prst="ellipse">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loud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3070" y="2172500"/>
              <a:ext cx="1855108" cy="148632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quot;Atmosphere&quot;"/>
            <p:cNvSpPr txBox="1"/>
            <p:nvPr/>
          </p:nvSpPr>
          <p:spPr>
            <a:xfrm>
              <a:off x="1178016" y="3044565"/>
              <a:ext cx="1356398" cy="369332"/>
            </a:xfrm>
            <a:prstGeom prst="rect">
              <a:avLst/>
            </a:prstGeom>
            <a:noFill/>
          </p:spPr>
          <p:txBody>
            <a:bodyPr wrap="none" rtlCol="0">
              <a:spAutoFit/>
            </a:bodyPr>
            <a:lstStyle/>
            <a:p>
              <a:pPr algn="ctr"/>
              <a:r>
                <a:rPr lang="en-US" b="1" dirty="0"/>
                <a:t>Atmosphere</a:t>
              </a:r>
            </a:p>
          </p:txBody>
        </p:sp>
      </p:grpSp>
    </p:spTree>
    <p:extLst>
      <p:ext uri="{BB962C8B-B14F-4D97-AF65-F5344CB8AC3E}">
        <p14:creationId xmlns:p14="http://schemas.microsoft.com/office/powerpoint/2010/main" val="311498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79"/>
            <a:ext cx="8229600" cy="1143000"/>
          </a:xfrm>
        </p:spPr>
        <p:txBody>
          <a:bodyPr/>
          <a:lstStyle/>
          <a:p>
            <a:r>
              <a:rPr lang="en-US" dirty="0"/>
              <a:t>The Carbon Dice Game</a:t>
            </a:r>
          </a:p>
        </p:txBody>
      </p:sp>
      <p:sp>
        <p:nvSpPr>
          <p:cNvPr id="3" name="Content Placeholder 2"/>
          <p:cNvSpPr>
            <a:spLocks noGrp="1"/>
          </p:cNvSpPr>
          <p:nvPr>
            <p:ph idx="1"/>
          </p:nvPr>
        </p:nvSpPr>
        <p:spPr>
          <a:xfrm>
            <a:off x="254001" y="1653482"/>
            <a:ext cx="8432799" cy="5007428"/>
          </a:xfrm>
        </p:spPr>
        <p:txBody>
          <a:bodyPr>
            <a:noAutofit/>
          </a:bodyPr>
          <a:lstStyle/>
          <a:p>
            <a:pPr marL="514350" indent="-514350">
              <a:buFont typeface="+mj-lt"/>
              <a:buAutoNum type="arabicPeriod" startAt="3"/>
            </a:pPr>
            <a:r>
              <a:rPr lang="en-US" dirty="0"/>
              <a:t>In the atmosphere pool, if you roll a 4-6, you convert </a:t>
            </a:r>
            <a:r>
              <a:rPr lang="en-US" b="1" dirty="0">
                <a:ln>
                  <a:solidFill>
                    <a:schemeClr val="tx1"/>
                  </a:solidFill>
                </a:ln>
                <a:solidFill>
                  <a:srgbClr val="FFFF00"/>
                </a:solidFill>
              </a:rPr>
              <a:t>sunlight</a:t>
            </a:r>
            <a:r>
              <a:rPr lang="en-US" dirty="0"/>
              <a:t> energy into </a:t>
            </a:r>
            <a:r>
              <a:rPr lang="en-US" b="1" dirty="0">
                <a:solidFill>
                  <a:srgbClr val="008000"/>
                </a:solidFill>
              </a:rPr>
              <a:t>chemical energy </a:t>
            </a:r>
            <a:r>
              <a:rPr lang="en-US" dirty="0"/>
              <a:t> as you change from </a:t>
            </a:r>
            <a:r>
              <a:rPr lang="en-US" b="1" dirty="0"/>
              <a:t>inorganic</a:t>
            </a:r>
            <a:r>
              <a:rPr lang="en-US" dirty="0"/>
              <a:t> CO</a:t>
            </a:r>
            <a:r>
              <a:rPr lang="en-US" baseline="-25000" dirty="0"/>
              <a:t>2</a:t>
            </a:r>
            <a:r>
              <a:rPr lang="en-US" dirty="0"/>
              <a:t> into an </a:t>
            </a:r>
            <a:r>
              <a:rPr lang="en-US" b="1" dirty="0"/>
              <a:t>organic</a:t>
            </a:r>
            <a:r>
              <a:rPr lang="en-US" dirty="0"/>
              <a:t> molecule via photosynthesis. The energy is stored in the </a:t>
            </a:r>
            <a:r>
              <a:rPr lang="en-US" b="1" dirty="0"/>
              <a:t>bonds</a:t>
            </a:r>
            <a:r>
              <a:rPr lang="en-US" dirty="0"/>
              <a:t> of the organic molecule. </a:t>
            </a:r>
            <a:r>
              <a:rPr lang="en-US" b="1" dirty="0"/>
              <a:t>Pick up </a:t>
            </a:r>
            <a:r>
              <a:rPr lang="en-US" dirty="0"/>
              <a:t>one yellow twist tie to take with you to represent this energy. You only get to have 1 twist tie at a time. </a:t>
            </a:r>
          </a:p>
          <a:p>
            <a:pPr marL="0" indent="0">
              <a:buNone/>
            </a:pPr>
            <a:endParaRPr lang="en-US" dirty="0"/>
          </a:p>
        </p:txBody>
      </p:sp>
      <p:sp>
        <p:nvSpPr>
          <p:cNvPr id="4" name="Slide Number Placeholder 3"/>
          <p:cNvSpPr>
            <a:spLocks noGrp="1"/>
          </p:cNvSpPr>
          <p:nvPr>
            <p:ph type="sldNum" sz="quarter" idx="12"/>
          </p:nvPr>
        </p:nvSpPr>
        <p:spPr/>
        <p:txBody>
          <a:bodyPr/>
          <a:lstStyle/>
          <a:p>
            <a:fld id="{92294A01-5C9A-5B49-BA85-52E6C4A953ED}" type="slidenum">
              <a:rPr lang="en-US" smtClean="0"/>
              <a:pPr/>
              <a:t>7</a:t>
            </a:fld>
            <a:endParaRPr lang="en-US" dirty="0"/>
          </a:p>
        </p:txBody>
      </p:sp>
      <p:grpSp>
        <p:nvGrpSpPr>
          <p:cNvPr id="5" name="Group 4"/>
          <p:cNvGrpSpPr/>
          <p:nvPr/>
        </p:nvGrpSpPr>
        <p:grpSpPr>
          <a:xfrm>
            <a:off x="7278488" y="244454"/>
            <a:ext cx="1865512" cy="1562497"/>
            <a:chOff x="1052666" y="2105654"/>
            <a:chExt cx="1865512" cy="1562497"/>
          </a:xfrm>
        </p:grpSpPr>
        <p:sp>
          <p:nvSpPr>
            <p:cNvPr id="6" name="Oval atmosphere"/>
            <p:cNvSpPr/>
            <p:nvPr/>
          </p:nvSpPr>
          <p:spPr>
            <a:xfrm>
              <a:off x="1052666" y="2105654"/>
              <a:ext cx="1637483" cy="1562497"/>
            </a:xfrm>
            <a:prstGeom prst="ellipse">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loud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3070" y="2172500"/>
              <a:ext cx="1855108" cy="148632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quot;Atmosphere&quot;"/>
            <p:cNvSpPr txBox="1"/>
            <p:nvPr/>
          </p:nvSpPr>
          <p:spPr>
            <a:xfrm>
              <a:off x="1178016" y="3044565"/>
              <a:ext cx="1356398" cy="369332"/>
            </a:xfrm>
            <a:prstGeom prst="rect">
              <a:avLst/>
            </a:prstGeom>
            <a:noFill/>
          </p:spPr>
          <p:txBody>
            <a:bodyPr wrap="none" rtlCol="0">
              <a:spAutoFit/>
            </a:bodyPr>
            <a:lstStyle/>
            <a:p>
              <a:pPr algn="ctr"/>
              <a:r>
                <a:rPr lang="en-US" b="1" dirty="0"/>
                <a:t>Atmosphere</a:t>
              </a:r>
            </a:p>
          </p:txBody>
        </p:sp>
      </p:grpSp>
    </p:spTree>
    <p:extLst>
      <p:ext uri="{BB962C8B-B14F-4D97-AF65-F5344CB8AC3E}">
        <p14:creationId xmlns:p14="http://schemas.microsoft.com/office/powerpoint/2010/main" val="189442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79"/>
            <a:ext cx="8229600" cy="1143000"/>
          </a:xfrm>
        </p:spPr>
        <p:txBody>
          <a:bodyPr/>
          <a:lstStyle/>
          <a:p>
            <a:r>
              <a:rPr lang="en-US" dirty="0"/>
              <a:t>The Carbon Dice Game</a:t>
            </a:r>
          </a:p>
        </p:txBody>
      </p:sp>
      <p:sp>
        <p:nvSpPr>
          <p:cNvPr id="3" name="Content Placeholder 2"/>
          <p:cNvSpPr>
            <a:spLocks noGrp="1"/>
          </p:cNvSpPr>
          <p:nvPr>
            <p:ph idx="1"/>
          </p:nvPr>
        </p:nvSpPr>
        <p:spPr>
          <a:xfrm>
            <a:off x="254001" y="1309839"/>
            <a:ext cx="8432799" cy="5007428"/>
          </a:xfrm>
        </p:spPr>
        <p:txBody>
          <a:bodyPr>
            <a:noAutofit/>
          </a:bodyPr>
          <a:lstStyle/>
          <a:p>
            <a:pPr marL="514350" indent="-514350">
              <a:buFont typeface="+mj-lt"/>
              <a:buAutoNum type="arabicPeriod" startAt="4"/>
            </a:pPr>
            <a:r>
              <a:rPr lang="en-US" dirty="0"/>
              <a:t>Also, if you rolled a 4-6 in the atmosphere pool, you </a:t>
            </a:r>
            <a:r>
              <a:rPr lang="en-US" u="sng" dirty="0"/>
              <a:t>move</a:t>
            </a:r>
            <a:r>
              <a:rPr lang="en-US" dirty="0"/>
              <a:t> to the </a:t>
            </a:r>
            <a:r>
              <a:rPr lang="en-US" b="1" dirty="0"/>
              <a:t>Producer</a:t>
            </a:r>
            <a:r>
              <a:rPr lang="en-US" dirty="0"/>
              <a:t> </a:t>
            </a:r>
            <a:r>
              <a:rPr lang="en-US" b="1" dirty="0"/>
              <a:t>pool</a:t>
            </a:r>
            <a:r>
              <a:rPr lang="en-US" dirty="0"/>
              <a:t>. Here, if you roll a 1-2, you convert </a:t>
            </a:r>
            <a:r>
              <a:rPr lang="en-US" b="1" dirty="0">
                <a:solidFill>
                  <a:srgbClr val="008000"/>
                </a:solidFill>
              </a:rPr>
              <a:t>chemical energy</a:t>
            </a:r>
            <a:r>
              <a:rPr lang="en-US" dirty="0"/>
              <a:t> stored in an organic bond into </a:t>
            </a:r>
            <a:r>
              <a:rPr lang="en-US" dirty="0">
                <a:solidFill>
                  <a:srgbClr val="FF0000"/>
                </a:solidFill>
              </a:rPr>
              <a:t>heat energy </a:t>
            </a:r>
            <a:r>
              <a:rPr lang="en-US" dirty="0"/>
              <a:t>via cellular respiration. You must leave your twist tie in the heat basket. </a:t>
            </a:r>
          </a:p>
          <a:p>
            <a:pPr marL="514350" indent="-514350">
              <a:buFont typeface="+mj-lt"/>
              <a:buAutoNum type="arabicPeriod" startAt="4"/>
            </a:pPr>
            <a:endParaRPr lang="en-US" dirty="0"/>
          </a:p>
          <a:p>
            <a:pPr marL="508000" indent="0">
              <a:buNone/>
            </a:pPr>
            <a:r>
              <a:rPr lang="en-US" dirty="0"/>
              <a:t>If you do NOT do cellular respiration (a roll of 3-6), keep the twist tie and move to the next location. This process repeats at each pool.</a:t>
            </a:r>
          </a:p>
          <a:p>
            <a:pPr marL="0" indent="0">
              <a:buNone/>
            </a:pPr>
            <a:endParaRPr lang="en-US" dirty="0"/>
          </a:p>
        </p:txBody>
      </p:sp>
      <p:sp>
        <p:nvSpPr>
          <p:cNvPr id="4" name="Slide Number Placeholder 3"/>
          <p:cNvSpPr>
            <a:spLocks noGrp="1"/>
          </p:cNvSpPr>
          <p:nvPr>
            <p:ph type="sldNum" sz="quarter" idx="12"/>
          </p:nvPr>
        </p:nvSpPr>
        <p:spPr/>
        <p:txBody>
          <a:bodyPr/>
          <a:lstStyle/>
          <a:p>
            <a:fld id="{92294A01-5C9A-5B49-BA85-52E6C4A953ED}" type="slidenum">
              <a:rPr lang="en-US" smtClean="0"/>
              <a:pPr/>
              <a:t>8</a:t>
            </a:fld>
            <a:endParaRPr lang="en-US" dirty="0"/>
          </a:p>
        </p:txBody>
      </p:sp>
      <p:grpSp>
        <p:nvGrpSpPr>
          <p:cNvPr id="8" name="Group 7"/>
          <p:cNvGrpSpPr/>
          <p:nvPr/>
        </p:nvGrpSpPr>
        <p:grpSpPr>
          <a:xfrm>
            <a:off x="7516577" y="119055"/>
            <a:ext cx="1260858" cy="1360124"/>
            <a:chOff x="6731924" y="2117083"/>
            <a:chExt cx="1447800" cy="1524000"/>
          </a:xfrm>
        </p:grpSpPr>
        <p:sp>
          <p:nvSpPr>
            <p:cNvPr id="5" name="Rectangle producer"/>
            <p:cNvSpPr/>
            <p:nvPr/>
          </p:nvSpPr>
          <p:spPr>
            <a:xfrm>
              <a:off x="6731924" y="2119395"/>
              <a:ext cx="1447800" cy="144780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forb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20578" y="2117083"/>
              <a:ext cx="1107312" cy="1524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quot;Producers&quot;"/>
            <p:cNvSpPr txBox="1"/>
            <p:nvPr/>
          </p:nvSpPr>
          <p:spPr>
            <a:xfrm>
              <a:off x="6904622" y="3190244"/>
              <a:ext cx="1139223" cy="369332"/>
            </a:xfrm>
            <a:prstGeom prst="rect">
              <a:avLst/>
            </a:prstGeom>
            <a:noFill/>
          </p:spPr>
          <p:txBody>
            <a:bodyPr wrap="none" rtlCol="0">
              <a:spAutoFit/>
            </a:bodyPr>
            <a:lstStyle/>
            <a:p>
              <a:r>
                <a:rPr lang="en-US" b="1" dirty="0"/>
                <a:t>Producers</a:t>
              </a:r>
            </a:p>
          </p:txBody>
        </p:sp>
      </p:grpSp>
    </p:spTree>
    <p:extLst>
      <p:ext uri="{BB962C8B-B14F-4D97-AF65-F5344CB8AC3E}">
        <p14:creationId xmlns:p14="http://schemas.microsoft.com/office/powerpoint/2010/main" val="272011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79"/>
            <a:ext cx="8229600" cy="1143000"/>
          </a:xfrm>
        </p:spPr>
        <p:txBody>
          <a:bodyPr/>
          <a:lstStyle/>
          <a:p>
            <a:r>
              <a:rPr lang="en-US" b="1" dirty="0"/>
              <a:t>The Carbon Dice Game</a:t>
            </a:r>
          </a:p>
        </p:txBody>
      </p:sp>
      <p:sp>
        <p:nvSpPr>
          <p:cNvPr id="3" name="Content Placeholder 2"/>
          <p:cNvSpPr>
            <a:spLocks noGrp="1"/>
          </p:cNvSpPr>
          <p:nvPr>
            <p:ph idx="1"/>
          </p:nvPr>
        </p:nvSpPr>
        <p:spPr>
          <a:xfrm>
            <a:off x="457200" y="1181779"/>
            <a:ext cx="3788229" cy="3569515"/>
          </a:xfrm>
        </p:spPr>
        <p:txBody>
          <a:bodyPr>
            <a:noAutofit/>
          </a:bodyPr>
          <a:lstStyle/>
          <a:p>
            <a:pPr marL="0" indent="0">
              <a:buNone/>
            </a:pPr>
            <a:r>
              <a:rPr lang="en-US" b="1" dirty="0"/>
              <a:t>5. Keep a record! </a:t>
            </a:r>
            <a:r>
              <a:rPr lang="en-US" sz="2400" dirty="0"/>
              <a:t>Each pool has a Tally Card. Be sure to make a tally mark each time you arrive at a pool (or if you stay in a pool after a dice roll). </a:t>
            </a:r>
          </a:p>
          <a:p>
            <a:pPr marL="0" indent="0">
              <a:buNone/>
            </a:pPr>
            <a:r>
              <a:rPr lang="en-US" sz="2400" dirty="0"/>
              <a:t>Also, record your movement on your Tracking Sheet</a:t>
            </a:r>
            <a:r>
              <a:rPr lang="en-US" sz="2400"/>
              <a:t>.  </a:t>
            </a:r>
          </a:p>
          <a:p>
            <a:pPr marL="0" indent="0">
              <a:buNone/>
            </a:pPr>
            <a:r>
              <a:rPr lang="en-US" sz="2400" i="1"/>
              <a:t>Save </a:t>
            </a:r>
            <a:r>
              <a:rPr lang="en-US" sz="2400" i="1" dirty="0"/>
              <a:t>the Tracking Sheet.  You will use it in the next activity</a:t>
            </a:r>
            <a:r>
              <a:rPr lang="en-US" sz="2400" dirty="0"/>
              <a:t>.</a:t>
            </a:r>
          </a:p>
        </p:txBody>
      </p:sp>
      <p:pic>
        <p:nvPicPr>
          <p:cNvPr id="5" name="Picture 4" descr="tally statio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29" y="1054781"/>
            <a:ext cx="4722616" cy="5676221"/>
          </a:xfrm>
          <a:prstGeom prst="rect">
            <a:avLst/>
          </a:prstGeom>
        </p:spPr>
      </p:pic>
      <p:sp>
        <p:nvSpPr>
          <p:cNvPr id="6" name="TextBox 5"/>
          <p:cNvSpPr txBox="1"/>
          <p:nvPr/>
        </p:nvSpPr>
        <p:spPr>
          <a:xfrm>
            <a:off x="5098143" y="3175000"/>
            <a:ext cx="435429" cy="707886"/>
          </a:xfrm>
          <a:prstGeom prst="rect">
            <a:avLst/>
          </a:prstGeom>
          <a:noFill/>
        </p:spPr>
        <p:txBody>
          <a:bodyPr wrap="square" rtlCol="0">
            <a:spAutoFit/>
          </a:bodyPr>
          <a:lstStyle/>
          <a:p>
            <a:r>
              <a:rPr lang="en-US" sz="4000" dirty="0">
                <a:solidFill>
                  <a:srgbClr val="0000FF"/>
                </a:solidFill>
                <a:latin typeface="Chalkduster"/>
                <a:cs typeface="Chalkduster"/>
              </a:rPr>
              <a:t>|</a:t>
            </a:r>
          </a:p>
        </p:txBody>
      </p:sp>
      <p:sp>
        <p:nvSpPr>
          <p:cNvPr id="4" name="Slide Number Placeholder 3"/>
          <p:cNvSpPr>
            <a:spLocks noGrp="1"/>
          </p:cNvSpPr>
          <p:nvPr>
            <p:ph type="sldNum" sz="quarter" idx="12"/>
          </p:nvPr>
        </p:nvSpPr>
        <p:spPr/>
        <p:txBody>
          <a:bodyPr/>
          <a:lstStyle/>
          <a:p>
            <a:fld id="{92294A01-5C9A-5B49-BA85-52E6C4A953ED}" type="slidenum">
              <a:rPr lang="en-US" smtClean="0"/>
              <a:pPr/>
              <a:t>9</a:t>
            </a:fld>
            <a:endParaRPr lang="en-US"/>
          </a:p>
        </p:txBody>
      </p:sp>
    </p:spTree>
    <p:extLst>
      <p:ext uri="{BB962C8B-B14F-4D97-AF65-F5344CB8AC3E}">
        <p14:creationId xmlns:p14="http://schemas.microsoft.com/office/powerpoint/2010/main" val="116722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4967</TotalTime>
  <Words>2772</Words>
  <Application>Microsoft Macintosh PowerPoint</Application>
  <PresentationFormat>On-screen Show (4:3)</PresentationFormat>
  <Paragraphs>159</Paragraphs>
  <Slides>16</Slides>
  <Notes>16</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Chalkduster</vt:lpstr>
      <vt:lpstr>Office Theme</vt:lpstr>
      <vt:lpstr>Ecosystems Unit  Activity 3.2 Carbon Dice Game</vt:lpstr>
      <vt:lpstr>Unit Map</vt:lpstr>
      <vt:lpstr>Why does organic matter pyramid have the shape that it does?</vt:lpstr>
      <vt:lpstr>Answering Questions to Explain the Organic Matter Pyramid</vt:lpstr>
      <vt:lpstr>Why does the organic matter pyramid have the shape that it does?</vt:lpstr>
      <vt:lpstr>The Carbon Dice Game</vt:lpstr>
      <vt:lpstr>The Carbon Dice Game</vt:lpstr>
      <vt:lpstr>The Carbon Dice Game</vt:lpstr>
      <vt:lpstr>The Carbon Dice Game</vt:lpstr>
      <vt:lpstr>The Carbon Dice Game: Results</vt:lpstr>
      <vt:lpstr>Compare to Mr. Terry’s class sample data</vt:lpstr>
      <vt:lpstr>What happened to energy?</vt:lpstr>
      <vt:lpstr>Why does organic matter pyramid have the shape that it does?</vt:lpstr>
      <vt:lpstr>Exit Ticket</vt:lpstr>
      <vt:lpstr>Was the Carbon Dice Game supposed to be real?</vt:lpstr>
      <vt:lpstr>PowerPoint Presentation</vt:lpstr>
    </vt:vector>
  </TitlesOfParts>
  <Company>Rainbow Bridge International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to follow up Carbon Game</dc:title>
  <dc:creator>Hannah Miller</dc:creator>
  <cp:lastModifiedBy>Tompkins, Elizabeth</cp:lastModifiedBy>
  <cp:revision>355</cp:revision>
  <dcterms:created xsi:type="dcterms:W3CDTF">2012-04-13T15:02:29Z</dcterms:created>
  <dcterms:modified xsi:type="dcterms:W3CDTF">2020-01-07T00:19:34Z</dcterms:modified>
</cp:coreProperties>
</file>