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99" r:id="rId2"/>
    <p:sldId id="300" r:id="rId3"/>
    <p:sldId id="269" r:id="rId4"/>
    <p:sldId id="294" r:id="rId5"/>
    <p:sldId id="271" r:id="rId6"/>
    <p:sldId id="281" r:id="rId7"/>
    <p:sldId id="287" r:id="rId8"/>
    <p:sldId id="272" r:id="rId9"/>
    <p:sldId id="283" r:id="rId10"/>
    <p:sldId id="284" r:id="rId11"/>
    <p:sldId id="285" r:id="rId12"/>
    <p:sldId id="288" r:id="rId13"/>
    <p:sldId id="290" r:id="rId14"/>
    <p:sldId id="278" r:id="rId15"/>
    <p:sldId id="279" r:id="rId16"/>
    <p:sldId id="276" r:id="rId17"/>
    <p:sldId id="292" r:id="rId18"/>
    <p:sldId id="293" r:id="rId19"/>
    <p:sldId id="298" r:id="rId20"/>
    <p:sldId id="295" r:id="rId21"/>
    <p:sldId id="296" r:id="rId22"/>
    <p:sldId id="297" r:id="rId23"/>
    <p:sldId id="31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92"/>
    <p:restoredTop sz="59302" autoAdjust="0"/>
  </p:normalViewPr>
  <p:slideViewPr>
    <p:cSldViewPr snapToGrid="0" snapToObjects="1">
      <p:cViewPr varScale="1">
        <p:scale>
          <a:sx n="53" d="100"/>
          <a:sy n="53" d="100"/>
        </p:scale>
        <p:origin x="123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893015-57CD-B447-827B-1FFC1753242B}" type="datetimeFigureOut">
              <a:rPr lang="en-US" smtClean="0"/>
              <a:t>1/6/20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6F1CD7-6457-DF48-9C57-E38088A440B4}" type="slidenum">
              <a:rPr lang="en-US" smtClean="0"/>
              <a:t>‹#›</a:t>
            </a:fld>
            <a:endParaRPr lang="en-US"/>
          </a:p>
        </p:txBody>
      </p:sp>
    </p:spTree>
    <p:extLst>
      <p:ext uri="{BB962C8B-B14F-4D97-AF65-F5344CB8AC3E}">
        <p14:creationId xmlns:p14="http://schemas.microsoft.com/office/powerpoint/2010/main" val="459023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3B5B9-C3FA-8345-9C67-C5356774F618}" type="datetimeFigureOut">
              <a:rPr lang="en-US" smtClean="0"/>
              <a:t>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6C9CC-267C-FF43-88CC-2523528313BD}" type="slidenum">
              <a:rPr lang="en-US" smtClean="0"/>
              <a:t>‹#›</a:t>
            </a:fld>
            <a:endParaRPr lang="en-US"/>
          </a:p>
        </p:txBody>
      </p:sp>
    </p:spTree>
    <p:extLst>
      <p:ext uri="{BB962C8B-B14F-4D97-AF65-F5344CB8AC3E}">
        <p14:creationId xmlns:p14="http://schemas.microsoft.com/office/powerpoint/2010/main" val="5203573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738599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Practice tracing energy.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4-13 to help students think about the Energy Flow Question and the process of tracing energy. These slides are animated, so view them in presentation mode for the best effect. Be sure to explain that all energy in the ecosystem is eventually converted into heat energy, which is released to the atmosphere. Heat energy dissipates, moves through the atmosphere and ultimately is radiated into space.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As you go through Slides 4-13, provide students with guided notes that include the information from the slides with a few words taken out so students can fill in the information during the lecture. Encourage students to use different colors to depict different forms of energy (i.e. yellow for sunlight energy, green for chemical energy, and red for heat and motion energy) while taking notes.</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16C9CC-267C-FF43-88CC-2523528313BD}" type="slidenum">
              <a:rPr lang="en-US" smtClean="0"/>
              <a:t>10</a:t>
            </a:fld>
            <a:endParaRPr lang="en-US"/>
          </a:p>
        </p:txBody>
      </p:sp>
    </p:spTree>
    <p:extLst>
      <p:ext uri="{BB962C8B-B14F-4D97-AF65-F5344CB8AC3E}">
        <p14:creationId xmlns:p14="http://schemas.microsoft.com/office/powerpoint/2010/main" val="1719647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Practice tracing energy.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4-13 to help students think about the Energy Flow Question and the process of tracing energy. These slides are animated, so view them in presentation mode for the best effect. Be sure to explain that all energy in the ecosystem is eventually converted into heat energy, which is released to the atmosphere. Heat energy dissipates, moves through the atmosphere and ultimately is radiated into space.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As you go through Slides 4-13, provide students with guided notes that include the information from the slides with a few words taken out so students can fill in the information during the lecture. Encourage students to use different colors to depict different forms of energy (i.e. yellow for sunlight energy, green for chemical energy, and red for heat and motion energy) while taking notes.</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16C9CC-267C-FF43-88CC-2523528313BD}" type="slidenum">
              <a:rPr lang="en-US" smtClean="0"/>
              <a:t>11</a:t>
            </a:fld>
            <a:endParaRPr lang="en-US"/>
          </a:p>
        </p:txBody>
      </p:sp>
    </p:spTree>
    <p:extLst>
      <p:ext uri="{BB962C8B-B14F-4D97-AF65-F5344CB8AC3E}">
        <p14:creationId xmlns:p14="http://schemas.microsoft.com/office/powerpoint/2010/main" val="754199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Practice tracing energy.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4-13 to help students think about the Energy Flow Question and the process of tracing energy. These slides are animated, so view them in presentation mode for the best effect. Be sure to explain that all energy in the ecosystem is eventually converted into heat energy, which is released to the atmosphere. Heat energy dissipates, moves through the atmosphere and ultimately is radiated into space.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As you go through Slides 4-13, provide students with guided notes that include the information from the slides with a few words taken out so students can fill in the information during the lecture. Encourage students to use different colors to depict different forms of energy (i.e. yellow for sunlight energy, green for chemical energy, and red for heat and motion energy) while taking notes.</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16C9CC-267C-FF43-88CC-2523528313BD}" type="slidenum">
              <a:rPr lang="en-US" smtClean="0"/>
              <a:t>12</a:t>
            </a:fld>
            <a:endParaRPr lang="en-US"/>
          </a:p>
        </p:txBody>
      </p:sp>
    </p:spTree>
    <p:extLst>
      <p:ext uri="{BB962C8B-B14F-4D97-AF65-F5344CB8AC3E}">
        <p14:creationId xmlns:p14="http://schemas.microsoft.com/office/powerpoint/2010/main" val="1818585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Practice tracing energy.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4-13 to help students think about the Energy Flow Question and the process of tracing energy. These slides are animated, so view them in presentation mode for the best effect. Be sure to explain that all energy in the ecosystem is eventually converted into heat energy, which is released to the atmosphere. Heat energy dissipates, moves through the atmosphere and ultimately is radiated into space.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As you go through Slides 4-13, provide students with guided notes that include the information from the slides with a few words taken out so students can fill in the information during the lecture. Encourage students to use different colors to depict different forms of energy (i.e. yellow for sunlight energy, green for chemical energy, and red for heat and motion energy) while taking notes.</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16C9CC-267C-FF43-88CC-2523528313BD}" type="slidenum">
              <a:rPr lang="en-US" smtClean="0"/>
              <a:t>13</a:t>
            </a:fld>
            <a:endParaRPr lang="en-US"/>
          </a:p>
        </p:txBody>
      </p:sp>
    </p:spTree>
    <p:extLst>
      <p:ext uri="{BB962C8B-B14F-4D97-AF65-F5344CB8AC3E}">
        <p14:creationId xmlns:p14="http://schemas.microsoft.com/office/powerpoint/2010/main" val="3444164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complete Part A of worksheets and compare responses.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 each student a copy of 3.5 Tracing Energy Worksheet. Have students try to complete the first page on their own, and then have them compare with a neighbor to see if they both agree on all of the processes.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Show Slide 14 of 3.5 Tracing Energy PPT while they work.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may want to tell students to draw a sun on the worksheet to indicate the initial source of energy for ecosystems.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16C9CC-267C-FF43-88CC-2523528313BD}" type="slidenum">
              <a:rPr lang="en-US" smtClean="0"/>
              <a:t>14</a:t>
            </a:fld>
            <a:endParaRPr lang="en-US"/>
          </a:p>
        </p:txBody>
      </p:sp>
    </p:spTree>
    <p:extLst>
      <p:ext uri="{BB962C8B-B14F-4D97-AF65-F5344CB8AC3E}">
        <p14:creationId xmlns:p14="http://schemas.microsoft.com/office/powerpoint/2010/main" val="540620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complete Part B and discuss the movement and transformation of energy between carbon pools.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answer questions 4-7 on the second page of the 3.5 Tracing Energy Worksheet based on what they just learned.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Slide 15 to discuss the answer to the Energy Flow Question. Have students compare this to the answers that they wrote on their worksheet. </a:t>
            </a:r>
          </a:p>
        </p:txBody>
      </p:sp>
      <p:sp>
        <p:nvSpPr>
          <p:cNvPr id="4" name="Slide Number Placeholder 3"/>
          <p:cNvSpPr>
            <a:spLocks noGrp="1"/>
          </p:cNvSpPr>
          <p:nvPr>
            <p:ph type="sldNum" sz="quarter" idx="10"/>
          </p:nvPr>
        </p:nvSpPr>
        <p:spPr/>
        <p:txBody>
          <a:bodyPr/>
          <a:lstStyle/>
          <a:p>
            <a:fld id="{EB16C9CC-267C-FF43-88CC-2523528313BD}" type="slidenum">
              <a:rPr lang="en-US" smtClean="0"/>
              <a:t>15</a:t>
            </a:fld>
            <a:endParaRPr lang="en-US"/>
          </a:p>
        </p:txBody>
      </p:sp>
    </p:spTree>
    <p:extLst>
      <p:ext uri="{BB962C8B-B14F-4D97-AF65-F5344CB8AC3E}">
        <p14:creationId xmlns:p14="http://schemas.microsoft.com/office/powerpoint/2010/main" val="1713359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Answer the Energy Flow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Review energy flows in an ecosystem with the animations on Slide 16. Be sure to view it in presentation mode to see the animations. </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16C9CC-267C-FF43-88CC-2523528313BD}" type="slidenum">
              <a:rPr lang="en-US" smtClean="0"/>
              <a:t>16</a:t>
            </a:fld>
            <a:endParaRPr lang="en-US"/>
          </a:p>
        </p:txBody>
      </p:sp>
    </p:spTree>
    <p:extLst>
      <p:ext uri="{BB962C8B-B14F-4D97-AF65-F5344CB8AC3E}">
        <p14:creationId xmlns:p14="http://schemas.microsoft.com/office/powerpoint/2010/main" val="4059516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Answer the Energy Flow Question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Slides 17-18 to link energy flows with the organic matter pyramid.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Slide 17, ask students what they think the distribution of energy looks like in an ecosystem. Have them explain their reasoning to the class. </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endParaRPr lang="en-US" dirty="0"/>
          </a:p>
        </p:txBody>
      </p:sp>
      <p:sp>
        <p:nvSpPr>
          <p:cNvPr id="4" name="Slide Number Placeholder 3"/>
          <p:cNvSpPr>
            <a:spLocks noGrp="1"/>
          </p:cNvSpPr>
          <p:nvPr>
            <p:ph type="sldNum" sz="quarter" idx="10"/>
          </p:nvPr>
        </p:nvSpPr>
        <p:spPr/>
        <p:txBody>
          <a:bodyPr/>
          <a:lstStyle/>
          <a:p>
            <a:fld id="{EB16C9CC-267C-FF43-88CC-2523528313BD}" type="slidenum">
              <a:rPr lang="en-US" smtClean="0"/>
              <a:t>17</a:t>
            </a:fld>
            <a:endParaRPr lang="en-US"/>
          </a:p>
        </p:txBody>
      </p:sp>
    </p:spTree>
    <p:extLst>
      <p:ext uri="{BB962C8B-B14F-4D97-AF65-F5344CB8AC3E}">
        <p14:creationId xmlns:p14="http://schemas.microsoft.com/office/powerpoint/2010/main" val="78487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Answer the Energy Flow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Review energy flows in an ecosystem with the animations on Slide 16. Be sure to view it in presentation mode to see the animations.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Slides 17-18 to link energy flows with the organic matter pyramid.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Slide 18 explains it would look the same as the organic matter pyramid.</a:t>
            </a:r>
            <a:r>
              <a:rPr lang="en-US" dirty="0">
                <a:effectLst/>
              </a:rPr>
              <a:t> </a:t>
            </a:r>
          </a:p>
          <a:p>
            <a:endParaRPr lang="en-US"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B16C9CC-267C-FF43-88CC-2523528313BD}" type="slidenum">
              <a:rPr lang="en-US" smtClean="0"/>
              <a:t>18</a:t>
            </a:fld>
            <a:endParaRPr lang="en-US"/>
          </a:p>
        </p:txBody>
      </p:sp>
    </p:spTree>
    <p:extLst>
      <p:ext uri="{BB962C8B-B14F-4D97-AF65-F5344CB8AC3E}">
        <p14:creationId xmlns:p14="http://schemas.microsoft.com/office/powerpoint/2010/main" val="253830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Reviewing Matter Cycles and Energy Flow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19-22 to review with students how matter and energy move through an ecosystem. </a:t>
            </a:r>
          </a:p>
          <a:p>
            <a:pPr marL="171450" lvl="0" indent="-171450">
              <a:buFont typeface="Arial" panose="020B0604020202020204" pitchFamily="34" charset="0"/>
              <a:buChar char="•"/>
            </a:pPr>
            <a:r>
              <a:rPr lang="en-US" dirty="0">
                <a:effectLst/>
              </a:rPr>
              <a:t>Slide 19 show the summative figure depicting how matter and energy move through an ecosystem. </a:t>
            </a:r>
          </a:p>
          <a:p>
            <a:endParaRPr lang="en-US" sz="1200" i="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0CAD82-890D-E448-8E28-381549A5FA4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3.5 Tracing Energy PPT.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1340780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Reviewing Matter Cycles and Energy Flow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19-22 to review with students how matter and energy move through an ecosystem. </a:t>
            </a:r>
          </a:p>
          <a:p>
            <a:pPr marL="171450" lvl="0" indent="-171450">
              <a:buFont typeface="Arial" panose="020B0604020202020204" pitchFamily="34" charset="0"/>
              <a:buChar char="•"/>
            </a:pPr>
            <a:r>
              <a:rPr lang="en-US" dirty="0">
                <a:effectLst/>
              </a:rPr>
              <a:t>Slides 20-21 provide four key concepts from this Lesson about matter and energy in an ecosystem. Discuss with students how each of the concepts is portrayed in the figures.</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0CAD82-890D-E448-8E28-381549A5FA4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Reviewing Matter Cycles and Energy Flow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19-22 to review with students how matter and energy move through an ecosystem. </a:t>
            </a:r>
          </a:p>
          <a:p>
            <a:pPr marL="171450" lvl="0" indent="-171450">
              <a:buFont typeface="Arial" panose="020B0604020202020204" pitchFamily="34" charset="0"/>
              <a:buChar char="•"/>
            </a:pPr>
            <a:r>
              <a:rPr lang="en-US" dirty="0">
                <a:effectLst/>
              </a:rPr>
              <a:t>Slides 20-21 provide four key concepts from this Lesson about matter and energy in an ecosystem. Discuss with students how each of the concepts is portrayed in the figures.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0CAD82-890D-E448-8E28-381549A5FA4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Reviewing Matter Cycles and Energy Flow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19-22 to review with students how matter and energy move through an ecosystem.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Return to the figure on Slide 22 to ask some more in-depth questions about its content, such as: </a:t>
            </a:r>
            <a:r>
              <a:rPr lang="en-US" sz="1200" i="1" kern="1200" dirty="0">
                <a:solidFill>
                  <a:schemeClr val="tx1"/>
                </a:solidFill>
                <a:effectLst/>
                <a:latin typeface="+mn-lt"/>
                <a:ea typeface="+mn-ea"/>
                <a:cs typeface="+mn-cs"/>
              </a:rPr>
              <a:t>Where is the organic matter pyramid on the figure? Why doesn’t energy cycle like matter? What ultimately happens to </a:t>
            </a:r>
            <a:r>
              <a:rPr lang="en-US" sz="1200" b="1" i="1" kern="1200" dirty="0">
                <a:solidFill>
                  <a:schemeClr val="tx1"/>
                </a:solidFill>
                <a:effectLst/>
                <a:latin typeface="+mn-lt"/>
                <a:ea typeface="+mn-ea"/>
                <a:cs typeface="+mn-cs"/>
              </a:rPr>
              <a:t>most</a:t>
            </a:r>
            <a:r>
              <a:rPr lang="en-US" sz="1200" i="1" kern="1200" dirty="0">
                <a:solidFill>
                  <a:schemeClr val="tx1"/>
                </a:solidFill>
                <a:effectLst/>
                <a:latin typeface="+mn-lt"/>
                <a:ea typeface="+mn-ea"/>
                <a:cs typeface="+mn-cs"/>
              </a:rPr>
              <a:t> of the carbon that enters the ecosystem through photosynthesis?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(answer: it is returned to the atmosphere through cellular respiration carried out by producers, herbivore, carnivores, and decomposers)</a:t>
            </a:r>
            <a:r>
              <a:rPr lang="en-US" dirty="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0CAD82-890D-E448-8E28-381549A5FA4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complete an exit ticket.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23 of the 3.5 Tracing Energy PPT.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Conclusions: What is the only way that energy gets into living plants, animals, and decomposers?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Predictions: How are matter cycling and energy flow alike and different?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a sheet of paper or a sticky note, have students individually answer the exit ticket questions. Depending on time, you may have students answer both questions, assign students to answer a particular question, or let students choose one question to answer. Collect and review the answers.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conclusions question will provide you with information about what your students are taking away from the activity. Student answers to the conclusions question can be used on the Driving Question Board (if you are using one). The predictions question allows students to begin thinking about the next activity and allows you to assess their current ideas as you prepare for the next activity. Student answers to the predictions question can be used as a lead into the next activity.</a:t>
            </a:r>
            <a:r>
              <a:rPr lang="en-US" dirty="0">
                <a:effectLst/>
              </a:rPr>
              <a:t> </a:t>
            </a:r>
            <a:endParaRPr lang="en-US" dirty="0"/>
          </a:p>
        </p:txBody>
      </p:sp>
      <p:sp>
        <p:nvSpPr>
          <p:cNvPr id="4" name="Slide Number Placeholder 3"/>
          <p:cNvSpPr>
            <a:spLocks noGrp="1"/>
          </p:cNvSpPr>
          <p:nvPr>
            <p:ph type="sldNum" sz="quarter" idx="5"/>
          </p:nvPr>
        </p:nvSpPr>
        <p:spPr/>
        <p:txBody>
          <a:bodyPr/>
          <a:lstStyle/>
          <a:p>
            <a:fld id="{946B7EDE-1D34-AF43-A72F-F106018D4F39}" type="slidenum">
              <a:rPr lang="en-US" smtClean="0"/>
              <a:pPr/>
              <a:t>23</a:t>
            </a:fld>
            <a:endParaRPr lang="en-US"/>
          </a:p>
        </p:txBody>
      </p:sp>
    </p:spTree>
    <p:extLst>
      <p:ext uri="{BB962C8B-B14F-4D97-AF65-F5344CB8AC3E}">
        <p14:creationId xmlns:p14="http://schemas.microsoft.com/office/powerpoint/2010/main" val="119705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Revisit the energy patterns from the Carbon Dice Game.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Slide 3, remind students of how they traced energy movement with yellow twist ties in Activity 3.2 Carbon Dice Game</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a:t>
            </a:r>
            <a:r>
              <a:rPr lang="en-US" sz="1200" i="1" kern="1200" dirty="0">
                <a:solidFill>
                  <a:schemeClr val="tx1"/>
                </a:solidFill>
                <a:effectLst/>
                <a:latin typeface="+mn-lt"/>
                <a:ea typeface="+mn-ea"/>
                <a:cs typeface="+mn-cs"/>
              </a:rPr>
              <a:t>Where did most of the twist ties end up in the game?</a:t>
            </a:r>
            <a:r>
              <a:rPr lang="en-US" sz="1200" kern="1200" dirty="0">
                <a:solidFill>
                  <a:schemeClr val="tx1"/>
                </a:solidFill>
                <a:effectLst/>
                <a:latin typeface="+mn-lt"/>
                <a:ea typeface="+mn-ea"/>
                <a:cs typeface="+mn-cs"/>
              </a:rPr>
              <a:t> Solicit student ideas about energy flow through carbon pools from the Game.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Before beginning this Activity, review the results of 3.2 The Carbon Dice Game. </a:t>
            </a:r>
          </a:p>
        </p:txBody>
      </p:sp>
      <p:sp>
        <p:nvSpPr>
          <p:cNvPr id="4" name="Slide Number Placeholder 3"/>
          <p:cNvSpPr>
            <a:spLocks noGrp="1"/>
          </p:cNvSpPr>
          <p:nvPr>
            <p:ph type="sldNum" sz="quarter" idx="10"/>
          </p:nvPr>
        </p:nvSpPr>
        <p:spPr/>
        <p:txBody>
          <a:bodyPr/>
          <a:lstStyle/>
          <a:p>
            <a:fld id="{EB16C9CC-267C-FF43-88CC-2523528313BD}" type="slidenum">
              <a:rPr lang="en-US" smtClean="0"/>
              <a:t>3</a:t>
            </a:fld>
            <a:endParaRPr lang="en-US"/>
          </a:p>
        </p:txBody>
      </p:sp>
    </p:spTree>
    <p:extLst>
      <p:ext uri="{BB962C8B-B14F-4D97-AF65-F5344CB8AC3E}">
        <p14:creationId xmlns:p14="http://schemas.microsoft.com/office/powerpoint/2010/main" val="2793104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Practice tracing energy.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4-13 to help students think about the Energy Flow Question and the process of tracing energy. These slides are animated, so view them in presentation mode for the best effect. Be sure to explain that all energy in the ecosystem is eventually converted into heat energy, which is released to the atmosphere. Heat energy dissipates, moves through the atmosphere and ultimately is radiated into space.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As you go through Slides 4-13, provide students with guided notes that include the information from the slides with a few words taken out so students can fill in the information during the lecture. Encourage students to use different colors to depict different forms of energy (i.e. yellow for sunlight energy, green for chemical energy, and red for heat and motion energy) while taking notes.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16C9CC-267C-FF43-88CC-2523528313BD}" type="slidenum">
              <a:rPr lang="en-US" smtClean="0"/>
              <a:t>4</a:t>
            </a:fld>
            <a:endParaRPr lang="en-US"/>
          </a:p>
        </p:txBody>
      </p:sp>
    </p:spTree>
    <p:extLst>
      <p:ext uri="{BB962C8B-B14F-4D97-AF65-F5344CB8AC3E}">
        <p14:creationId xmlns:p14="http://schemas.microsoft.com/office/powerpoint/2010/main" val="279310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Practice tracing energy.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4-13 to help students think about the Energy Flow Question and the process of tracing energy. These slides are animated, so view them in presentation mode for the best effect. Be sure to explain that all energy in the ecosystem is eventually converted into heat energy, which is released to the atmosphere. Heat energy dissipates, moves through the atmosphere and ultimately is radiated into space.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As you go through Slides 4-13, provide students with guided notes that include the information from the slides with a few words taken out so students can fill in the information during the lecture. Encourage students to use different colors to depict different forms of energy (i.e. yellow for sunlight energy, green for chemical energy, and red for heat and motion energy) while taking notes.</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16C9CC-267C-FF43-88CC-2523528313BD}" type="slidenum">
              <a:rPr lang="en-US" smtClean="0"/>
              <a:t>5</a:t>
            </a:fld>
            <a:endParaRPr lang="en-US"/>
          </a:p>
        </p:txBody>
      </p:sp>
    </p:spTree>
    <p:extLst>
      <p:ext uri="{BB962C8B-B14F-4D97-AF65-F5344CB8AC3E}">
        <p14:creationId xmlns:p14="http://schemas.microsoft.com/office/powerpoint/2010/main" val="211563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Practice tracing energy.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4-13 to help students think about the Energy Flow Question and the process of tracing energy. These slides are animated, so view them in presentation mode for the best effect. Be sure to explain that all energy in the ecosystem is eventually converted into heat energy, which is released to the atmosphere. Heat energy dissipates, moves through the atmosphere and ultimately is radiated into space.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As you go through Slides 4-13, provide students with guided notes that include the information from the slides with a few words taken out so students can fill in the information during the lecture. Encourage students to use different colors to depict different forms of energy (i.e. yellow for sunlight energy, green for chemical energy, and red for heat and motion energy) while taking notes.</a:t>
            </a:r>
            <a:r>
              <a:rPr lang="en-US" dirty="0">
                <a:effectLst/>
              </a:rPr>
              <a:t> </a:t>
            </a:r>
            <a:endParaRPr lang="en-US" sz="1200" kern="1200" dirty="0">
              <a:solidFill>
                <a:schemeClr val="tx1"/>
              </a:solidFill>
              <a:effectLst/>
              <a:latin typeface="+mn-lt"/>
              <a:ea typeface="+mn-ea"/>
              <a:cs typeface="+mn-cs"/>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endParaRPr lang="en-US" dirty="0"/>
          </a:p>
        </p:txBody>
      </p:sp>
      <p:sp>
        <p:nvSpPr>
          <p:cNvPr id="4" name="Slide Number Placeholder 3"/>
          <p:cNvSpPr>
            <a:spLocks noGrp="1"/>
          </p:cNvSpPr>
          <p:nvPr>
            <p:ph type="sldNum" sz="quarter" idx="10"/>
          </p:nvPr>
        </p:nvSpPr>
        <p:spPr/>
        <p:txBody>
          <a:bodyPr/>
          <a:lstStyle/>
          <a:p>
            <a:fld id="{EB16C9CC-267C-FF43-88CC-2523528313BD}" type="slidenum">
              <a:rPr lang="en-US" smtClean="0"/>
              <a:t>6</a:t>
            </a:fld>
            <a:endParaRPr lang="en-US"/>
          </a:p>
        </p:txBody>
      </p:sp>
    </p:spTree>
    <p:extLst>
      <p:ext uri="{BB962C8B-B14F-4D97-AF65-F5344CB8AC3E}">
        <p14:creationId xmlns:p14="http://schemas.microsoft.com/office/powerpoint/2010/main" val="2937451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Practice tracing energy.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4-13 to help students think about the Energy Flow Question and the process of tracing energy. These slides are animated, so view them in presentation mode for the best effect. Be sure to explain that all energy in the ecosystem is eventually converted into heat energy, which is released to the atmosphere. Heat energy dissipates, moves through the atmosphere and ultimately is radiated into space.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As you go through Slides 4-13, provide students with guided notes that include the information from the slides with a few words taken out so students can fill in the information during the lecture. Encourage students to use different colors to depict different forms of energy (i.e. yellow for sunlight energy, green for chemical energy, and red for heat and motion energy) while taking notes.</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16C9CC-267C-FF43-88CC-2523528313BD}" type="slidenum">
              <a:rPr lang="en-US" smtClean="0"/>
              <a:t>7</a:t>
            </a:fld>
            <a:endParaRPr lang="en-US"/>
          </a:p>
        </p:txBody>
      </p:sp>
    </p:spTree>
    <p:extLst>
      <p:ext uri="{BB962C8B-B14F-4D97-AF65-F5344CB8AC3E}">
        <p14:creationId xmlns:p14="http://schemas.microsoft.com/office/powerpoint/2010/main" val="3585264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Practice tracing energy.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4-13 to help students think about the Energy Flow Question and the process of tracing energy. These slides are animated, so view them in presentation mode for the best effect. Be sure to explain that all energy in the ecosystem is eventually converted into heat energy, which is released to the atmosphere. Heat energy dissipates, moves through the atmosphere and ultimately is radiated into space.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As you go through Slides 4-13, provide students with guided notes that include the information from the slides with a few words taken out so students can fill in the information during the lecture. Encourage students to use different colors to depict different forms of energy (i.e. yellow for sunlight energy, green for chemical energy, and red for heat and motion energy) while taking notes.</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16C9CC-267C-FF43-88CC-2523528313BD}" type="slidenum">
              <a:rPr lang="en-US" smtClean="0"/>
              <a:t>8</a:t>
            </a:fld>
            <a:endParaRPr lang="en-US"/>
          </a:p>
        </p:txBody>
      </p:sp>
    </p:spTree>
    <p:extLst>
      <p:ext uri="{BB962C8B-B14F-4D97-AF65-F5344CB8AC3E}">
        <p14:creationId xmlns:p14="http://schemas.microsoft.com/office/powerpoint/2010/main" val="2328368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Practice tracing energy.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4-13 to help students think about the Energy Flow Question and the process of tracing energy. These slides are animated, so view them in presentation mode for the best effect. Be sure to explain that all energy in the ecosystem is eventually converted into heat energy, which is released to the atmosphere. Heat energy dissipates, moves through the atmosphere and ultimately is radiated into space.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 As you go through Slides 4-13, provide students with guided notes that include the information from the slides with a few words taken out so students can fill in the information during the lecture. Encourage students to use different colors to depict different forms of energy (i.e. yellow for sunlight energy, green for chemical energy, and red for heat and motion energy) while taking notes.</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16C9CC-267C-FF43-88CC-2523528313BD}" type="slidenum">
              <a:rPr lang="en-US" smtClean="0"/>
              <a:t>9</a:t>
            </a:fld>
            <a:endParaRPr lang="en-US"/>
          </a:p>
        </p:txBody>
      </p:sp>
    </p:spTree>
    <p:extLst>
      <p:ext uri="{BB962C8B-B14F-4D97-AF65-F5344CB8AC3E}">
        <p14:creationId xmlns:p14="http://schemas.microsoft.com/office/powerpoint/2010/main" val="174699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8D4866-F200-4221-8D2A-C5950EE77A81}"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3814F-A91F-4049-A793-CA07430EB8D0}" type="slidenum">
              <a:rPr lang="en-US" smtClean="0"/>
              <a:t>‹#›</a:t>
            </a:fld>
            <a:endParaRPr lang="en-US"/>
          </a:p>
        </p:txBody>
      </p:sp>
    </p:spTree>
    <p:extLst>
      <p:ext uri="{BB962C8B-B14F-4D97-AF65-F5344CB8AC3E}">
        <p14:creationId xmlns:p14="http://schemas.microsoft.com/office/powerpoint/2010/main" val="3171008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26B2E-47F8-4B8F-97C3-E617CE76894A}"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3814F-A91F-4049-A793-CA07430EB8D0}" type="slidenum">
              <a:rPr lang="en-US" smtClean="0"/>
              <a:t>‹#›</a:t>
            </a:fld>
            <a:endParaRPr lang="en-US"/>
          </a:p>
        </p:txBody>
      </p:sp>
    </p:spTree>
    <p:extLst>
      <p:ext uri="{BB962C8B-B14F-4D97-AF65-F5344CB8AC3E}">
        <p14:creationId xmlns:p14="http://schemas.microsoft.com/office/powerpoint/2010/main" val="29701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2918C-DE67-4623-B667-346809ABF139}"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3814F-A91F-4049-A793-CA07430EB8D0}" type="slidenum">
              <a:rPr lang="en-US" smtClean="0"/>
              <a:t>‹#›</a:t>
            </a:fld>
            <a:endParaRPr lang="en-US"/>
          </a:p>
        </p:txBody>
      </p:sp>
    </p:spTree>
    <p:extLst>
      <p:ext uri="{BB962C8B-B14F-4D97-AF65-F5344CB8AC3E}">
        <p14:creationId xmlns:p14="http://schemas.microsoft.com/office/powerpoint/2010/main" val="225323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E9672-8B64-4978-8663-9B1682A63804}"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3814F-A91F-4049-A793-CA07430EB8D0}" type="slidenum">
              <a:rPr lang="en-US" smtClean="0"/>
              <a:t>‹#›</a:t>
            </a:fld>
            <a:endParaRPr lang="en-US"/>
          </a:p>
        </p:txBody>
      </p:sp>
    </p:spTree>
    <p:extLst>
      <p:ext uri="{BB962C8B-B14F-4D97-AF65-F5344CB8AC3E}">
        <p14:creationId xmlns:p14="http://schemas.microsoft.com/office/powerpoint/2010/main" val="83942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7F13F7-13E5-4140-9E1A-AE6A156C02AA}"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3814F-A91F-4049-A793-CA07430EB8D0}" type="slidenum">
              <a:rPr lang="en-US" smtClean="0"/>
              <a:t>‹#›</a:t>
            </a:fld>
            <a:endParaRPr lang="en-US"/>
          </a:p>
        </p:txBody>
      </p:sp>
    </p:spTree>
    <p:extLst>
      <p:ext uri="{BB962C8B-B14F-4D97-AF65-F5344CB8AC3E}">
        <p14:creationId xmlns:p14="http://schemas.microsoft.com/office/powerpoint/2010/main" val="40359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0B8AAF-4264-4F0C-B32E-CF06A7642FD6}" type="datetime1">
              <a:rPr lang="en-US" smtClean="0"/>
              <a:t>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3814F-A91F-4049-A793-CA07430EB8D0}" type="slidenum">
              <a:rPr lang="en-US" smtClean="0"/>
              <a:t>‹#›</a:t>
            </a:fld>
            <a:endParaRPr lang="en-US"/>
          </a:p>
        </p:txBody>
      </p:sp>
    </p:spTree>
    <p:extLst>
      <p:ext uri="{BB962C8B-B14F-4D97-AF65-F5344CB8AC3E}">
        <p14:creationId xmlns:p14="http://schemas.microsoft.com/office/powerpoint/2010/main" val="216418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C0E2C0-CEB4-41CA-990B-7F3C2451B09A}" type="datetime1">
              <a:rPr lang="en-US" smtClean="0"/>
              <a:t>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D3814F-A91F-4049-A793-CA07430EB8D0}" type="slidenum">
              <a:rPr lang="en-US" smtClean="0"/>
              <a:t>‹#›</a:t>
            </a:fld>
            <a:endParaRPr lang="en-US"/>
          </a:p>
        </p:txBody>
      </p:sp>
    </p:spTree>
    <p:extLst>
      <p:ext uri="{BB962C8B-B14F-4D97-AF65-F5344CB8AC3E}">
        <p14:creationId xmlns:p14="http://schemas.microsoft.com/office/powerpoint/2010/main" val="2237870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685E1D-2925-4A2D-8832-813D12F354EE}" type="datetime1">
              <a:rPr lang="en-US" smtClean="0"/>
              <a:t>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D3814F-A91F-4049-A793-CA07430EB8D0}" type="slidenum">
              <a:rPr lang="en-US" smtClean="0"/>
              <a:t>‹#›</a:t>
            </a:fld>
            <a:endParaRPr lang="en-US"/>
          </a:p>
        </p:txBody>
      </p:sp>
    </p:spTree>
    <p:extLst>
      <p:ext uri="{BB962C8B-B14F-4D97-AF65-F5344CB8AC3E}">
        <p14:creationId xmlns:p14="http://schemas.microsoft.com/office/powerpoint/2010/main" val="190375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2669A-F34B-4677-82BB-F5280E351B35}" type="datetime1">
              <a:rPr lang="en-US" smtClean="0"/>
              <a:t>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D3814F-A91F-4049-A793-CA07430EB8D0}" type="slidenum">
              <a:rPr lang="en-US" smtClean="0"/>
              <a:t>‹#›</a:t>
            </a:fld>
            <a:endParaRPr lang="en-US"/>
          </a:p>
        </p:txBody>
      </p:sp>
    </p:spTree>
    <p:extLst>
      <p:ext uri="{BB962C8B-B14F-4D97-AF65-F5344CB8AC3E}">
        <p14:creationId xmlns:p14="http://schemas.microsoft.com/office/powerpoint/2010/main" val="413739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0DA442-CF64-48E7-A655-D177ED428735}" type="datetime1">
              <a:rPr lang="en-US" smtClean="0"/>
              <a:t>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3814F-A91F-4049-A793-CA07430EB8D0}" type="slidenum">
              <a:rPr lang="en-US" smtClean="0"/>
              <a:t>‹#›</a:t>
            </a:fld>
            <a:endParaRPr lang="en-US"/>
          </a:p>
        </p:txBody>
      </p:sp>
    </p:spTree>
    <p:extLst>
      <p:ext uri="{BB962C8B-B14F-4D97-AF65-F5344CB8AC3E}">
        <p14:creationId xmlns:p14="http://schemas.microsoft.com/office/powerpoint/2010/main" val="175265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B60285-B629-4101-B312-CAC10904A68F}" type="datetime1">
              <a:rPr lang="en-US" smtClean="0"/>
              <a:t>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3814F-A91F-4049-A793-CA07430EB8D0}" type="slidenum">
              <a:rPr lang="en-US" smtClean="0"/>
              <a:t>‹#›</a:t>
            </a:fld>
            <a:endParaRPr lang="en-US"/>
          </a:p>
        </p:txBody>
      </p:sp>
    </p:spTree>
    <p:extLst>
      <p:ext uri="{BB962C8B-B14F-4D97-AF65-F5344CB8AC3E}">
        <p14:creationId xmlns:p14="http://schemas.microsoft.com/office/powerpoint/2010/main" val="67461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9B97D-31AB-420B-8ED2-F8E9022CC91E}" type="datetime1">
              <a:rPr lang="en-US" smtClean="0"/>
              <a:t>1/6/20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endParaRPr lang="en-US" dirty="0"/>
          </a:p>
          <a:p>
            <a:endParaRPr lang="en-US" dirty="0"/>
          </a:p>
        </p:txBody>
      </p:sp>
    </p:spTree>
    <p:extLst>
      <p:ext uri="{BB962C8B-B14F-4D97-AF65-F5344CB8AC3E}">
        <p14:creationId xmlns:p14="http://schemas.microsoft.com/office/powerpoint/2010/main" val="297005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6164199" cy="684705"/>
            <a:chOff x="178036" y="294321"/>
            <a:chExt cx="6164199" cy="684705"/>
          </a:xfrm>
        </p:grpSpPr>
        <p:sp>
          <p:nvSpPr>
            <p:cNvPr id="6" name="TextBox 5"/>
            <p:cNvSpPr txBox="1"/>
            <p:nvPr/>
          </p:nvSpPr>
          <p:spPr>
            <a:xfrm>
              <a:off x="3003051" y="332695"/>
              <a:ext cx="3339184" cy="646331"/>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Carbon: Transformations in Matter and Energy</a:t>
              </a:r>
            </a:p>
            <a:p>
              <a:r>
                <a:rPr lang="en-US" sz="1200" i="1" dirty="0">
                  <a:latin typeface="Arial" panose="020B0604020202020204" pitchFamily="34" charset="0"/>
                  <a:cs typeface="Arial" panose="020B0604020202020204" pitchFamily="34" charset="0"/>
                </a:rPr>
                <a:t>Environmental Literacy Project</a:t>
              </a: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Michigan State University</a:t>
              </a:r>
              <a:r>
                <a:rPr lang="en-US" sz="1200" dirty="0">
                  <a:effectLst/>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pic>
          <p:nvPicPr>
            <p:cNvPr id="2" name="Picture 1" descr="Carbon TIME 1 line smal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2829" y="2616259"/>
            <a:ext cx="8229600" cy="2539882"/>
          </a:xfrm>
        </p:spPr>
        <p:txBody>
          <a:bodyPr>
            <a:normAutofit fontScale="90000"/>
          </a:bodyPr>
          <a:lstStyle/>
          <a:p>
            <a:r>
              <a:rPr lang="en-US" i="1" dirty="0">
                <a:latin typeface="Arial"/>
                <a:cs typeface="Arial"/>
              </a:rPr>
              <a:t>Ecosystems </a:t>
            </a:r>
            <a:r>
              <a:rPr lang="en-US" dirty="0">
                <a:latin typeface="Arial"/>
                <a:cs typeface="Arial"/>
              </a:rPr>
              <a:t>Unit</a:t>
            </a:r>
            <a:br>
              <a:rPr lang="en-US" dirty="0">
                <a:latin typeface="Arial"/>
                <a:cs typeface="Arial"/>
              </a:rPr>
            </a:br>
            <a:br>
              <a:rPr lang="en-US" dirty="0">
                <a:latin typeface="Arial"/>
                <a:cs typeface="Arial"/>
              </a:rPr>
            </a:br>
            <a:r>
              <a:rPr lang="en-US" dirty="0">
                <a:latin typeface="Arial"/>
                <a:cs typeface="Arial"/>
              </a:rPr>
              <a:t>Activity 3.5 Tracing Energy Through an Ecosystem</a:t>
            </a:r>
          </a:p>
        </p:txBody>
      </p:sp>
      <p:sp>
        <p:nvSpPr>
          <p:cNvPr id="5" name="Slide Number Placeholder 4">
            <a:extLst>
              <a:ext uri="{FF2B5EF4-FFF2-40B4-BE49-F238E27FC236}">
                <a16:creationId xmlns:a16="http://schemas.microsoft.com/office/drawing/2014/main" id="{F32FD163-A6DA-4C13-8B0D-B6D1922BE76B}"/>
              </a:ext>
            </a:extLst>
          </p:cNvPr>
          <p:cNvSpPr>
            <a:spLocks noGrp="1"/>
          </p:cNvSpPr>
          <p:nvPr>
            <p:ph type="sldNum" sz="quarter" idx="12"/>
          </p:nvPr>
        </p:nvSpPr>
        <p:spPr/>
        <p:txBody>
          <a:bodyPr/>
          <a:lstStyle/>
          <a:p>
            <a:fld id="{EDD3814F-A91F-4049-A793-CA07430EB8D0}" type="slidenum">
              <a:rPr lang="en-US" smtClean="0"/>
              <a:t>1</a:t>
            </a:fld>
            <a:endParaRPr lang="en-US"/>
          </a:p>
        </p:txBody>
      </p:sp>
    </p:spTree>
    <p:extLst>
      <p:ext uri="{BB962C8B-B14F-4D97-AF65-F5344CB8AC3E}">
        <p14:creationId xmlns:p14="http://schemas.microsoft.com/office/powerpoint/2010/main" val="4061764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14350" indent="-514350"/>
            <a:r>
              <a:rPr lang="en-US" b="1" dirty="0"/>
              <a:t>3. How does energy move through ecosystem pools?</a:t>
            </a:r>
          </a:p>
        </p:txBody>
      </p:sp>
      <p:sp>
        <p:nvSpPr>
          <p:cNvPr id="3" name="Content Placeholder 2"/>
          <p:cNvSpPr>
            <a:spLocks noGrp="1"/>
          </p:cNvSpPr>
          <p:nvPr>
            <p:ph sz="half" idx="1"/>
          </p:nvPr>
        </p:nvSpPr>
        <p:spPr>
          <a:xfrm>
            <a:off x="457200" y="1600201"/>
            <a:ext cx="8361288" cy="3781884"/>
          </a:xfrm>
        </p:spPr>
        <p:txBody>
          <a:bodyPr>
            <a:normAutofit/>
          </a:bodyPr>
          <a:lstStyle/>
          <a:p>
            <a:pPr marL="0" indent="0">
              <a:buNone/>
            </a:pPr>
            <a:r>
              <a:rPr lang="en-US" dirty="0"/>
              <a:t>Therefore, a good rule to remember is: </a:t>
            </a:r>
          </a:p>
          <a:p>
            <a:pPr marL="635000" indent="0">
              <a:buNone/>
            </a:pPr>
            <a:r>
              <a:rPr lang="en-US" b="1" i="1" dirty="0"/>
              <a:t>When </a:t>
            </a:r>
            <a:r>
              <a:rPr lang="en-US" b="1" i="1" u="sng" dirty="0"/>
              <a:t>organic</a:t>
            </a:r>
            <a:r>
              <a:rPr lang="en-US" b="1" i="1" dirty="0"/>
              <a:t> </a:t>
            </a:r>
            <a:r>
              <a:rPr lang="en-US" b="1" i="1" u="sng" dirty="0"/>
              <a:t>molecules</a:t>
            </a:r>
            <a:r>
              <a:rPr lang="en-US" b="1" i="1" dirty="0"/>
              <a:t> move through an ecosystem, so does the </a:t>
            </a:r>
            <a:r>
              <a:rPr lang="en-US" b="1" i="1" u="sng" dirty="0"/>
              <a:t>chemical</a:t>
            </a:r>
            <a:r>
              <a:rPr lang="en-US" b="1" i="1" dirty="0"/>
              <a:t> </a:t>
            </a:r>
            <a:r>
              <a:rPr lang="en-US" b="1" i="1" u="sng" dirty="0"/>
              <a:t>energy</a:t>
            </a:r>
            <a:r>
              <a:rPr lang="en-US" b="1" i="1" dirty="0"/>
              <a:t> contained in the C-C and C-H bonds of those organic molecules. </a:t>
            </a:r>
          </a:p>
          <a:p>
            <a:pPr marL="635000" indent="0" algn="ctr">
              <a:buNone/>
            </a:pPr>
            <a:endParaRPr lang="en-US" b="1" i="1" dirty="0"/>
          </a:p>
          <a:p>
            <a:pPr marL="635000" indent="0" algn="ctr">
              <a:buNone/>
            </a:pPr>
            <a:r>
              <a:rPr lang="en-US" b="1" i="1" dirty="0">
                <a:solidFill>
                  <a:srgbClr val="0000FF"/>
                </a:solidFill>
              </a:rPr>
              <a:t>Organic matter and chemical energy follow the same path!</a:t>
            </a:r>
          </a:p>
        </p:txBody>
      </p:sp>
      <p:sp>
        <p:nvSpPr>
          <p:cNvPr id="7" name="Slide Number Placeholder 6"/>
          <p:cNvSpPr>
            <a:spLocks noGrp="1"/>
          </p:cNvSpPr>
          <p:nvPr>
            <p:ph type="sldNum" sz="quarter" idx="12"/>
          </p:nvPr>
        </p:nvSpPr>
        <p:spPr/>
        <p:txBody>
          <a:bodyPr/>
          <a:lstStyle/>
          <a:p>
            <a:fld id="{EDD3814F-A91F-4049-A793-CA07430EB8D0}" type="slidenum">
              <a:rPr lang="en-US" smtClean="0"/>
              <a:t>10</a:t>
            </a:fld>
            <a:endParaRPr lang="en-US"/>
          </a:p>
        </p:txBody>
      </p:sp>
    </p:spTree>
    <p:extLst>
      <p:ext uri="{BB962C8B-B14F-4D97-AF65-F5344CB8AC3E}">
        <p14:creationId xmlns:p14="http://schemas.microsoft.com/office/powerpoint/2010/main" val="1345143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936"/>
            <a:ext cx="8831385" cy="1143000"/>
          </a:xfrm>
        </p:spPr>
        <p:txBody>
          <a:bodyPr>
            <a:normAutofit fontScale="90000"/>
          </a:bodyPr>
          <a:lstStyle/>
          <a:p>
            <a:pPr marL="0" indent="0"/>
            <a:r>
              <a:rPr lang="en-US" b="1" dirty="0"/>
              <a:t>When do matter and energy NOT follow the same path?</a:t>
            </a:r>
            <a:r>
              <a:rPr lang="en-US" b="1" i="1" dirty="0"/>
              <a:t> </a:t>
            </a:r>
          </a:p>
        </p:txBody>
      </p:sp>
      <p:sp>
        <p:nvSpPr>
          <p:cNvPr id="3" name="Content Placeholder 2"/>
          <p:cNvSpPr>
            <a:spLocks noGrp="1"/>
          </p:cNvSpPr>
          <p:nvPr>
            <p:ph sz="half" idx="1"/>
          </p:nvPr>
        </p:nvSpPr>
        <p:spPr>
          <a:xfrm>
            <a:off x="457200" y="1600201"/>
            <a:ext cx="8361288" cy="3781884"/>
          </a:xfrm>
        </p:spPr>
        <p:txBody>
          <a:bodyPr>
            <a:normAutofit/>
          </a:bodyPr>
          <a:lstStyle/>
          <a:p>
            <a:pPr marL="0" indent="0">
              <a:buNone/>
            </a:pPr>
            <a:endParaRPr lang="en-US" b="1"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EDD3814F-A91F-4049-A793-CA07430EB8D0}" type="slidenum">
              <a:rPr lang="en-US" smtClean="0"/>
              <a:t>11</a:t>
            </a:fld>
            <a:endParaRPr lang="en-US"/>
          </a:p>
        </p:txBody>
      </p:sp>
      <p:sp>
        <p:nvSpPr>
          <p:cNvPr id="15" name="Content Placeholder 2"/>
          <p:cNvSpPr>
            <a:spLocks noGrp="1"/>
          </p:cNvSpPr>
          <p:nvPr>
            <p:ph sz="half" idx="1"/>
          </p:nvPr>
        </p:nvSpPr>
        <p:spPr>
          <a:xfrm>
            <a:off x="609599" y="1752600"/>
            <a:ext cx="7419279" cy="4968875"/>
          </a:xfrm>
        </p:spPr>
        <p:txBody>
          <a:bodyPr>
            <a:normAutofit fontScale="92500" lnSpcReduction="10000"/>
          </a:bodyPr>
          <a:lstStyle/>
          <a:p>
            <a:pPr marL="0" indent="0">
              <a:buNone/>
            </a:pPr>
            <a:r>
              <a:rPr lang="en-US" dirty="0"/>
              <a:t>This happens when </a:t>
            </a:r>
            <a:r>
              <a:rPr lang="en-US" b="1" dirty="0">
                <a:solidFill>
                  <a:srgbClr val="008000"/>
                </a:solidFill>
              </a:rPr>
              <a:t>chemical energy </a:t>
            </a:r>
            <a:r>
              <a:rPr lang="en-US" dirty="0"/>
              <a:t>is converted to </a:t>
            </a:r>
            <a:r>
              <a:rPr lang="en-US" dirty="0">
                <a:solidFill>
                  <a:srgbClr val="FF0000"/>
                </a:solidFill>
              </a:rPr>
              <a:t>heat energy</a:t>
            </a:r>
            <a:r>
              <a:rPr lang="en-US" dirty="0"/>
              <a:t> as plants, animals, and decomposers do cellular respiration. </a:t>
            </a:r>
          </a:p>
          <a:p>
            <a:pPr marL="0" indent="0">
              <a:buNone/>
            </a:pPr>
            <a:endParaRPr lang="en-US" dirty="0"/>
          </a:p>
          <a:p>
            <a:pPr marL="0" indent="0">
              <a:buNone/>
            </a:pPr>
            <a:r>
              <a:rPr lang="en-US" dirty="0"/>
              <a:t>During this process, the high-energy, C-C and C-H bonds in </a:t>
            </a:r>
            <a:r>
              <a:rPr lang="en-US" u="sng" dirty="0"/>
              <a:t>organic molecules </a:t>
            </a:r>
            <a:r>
              <a:rPr lang="en-US" dirty="0"/>
              <a:t>are broken and low-energy, C-O and H-O bonds in </a:t>
            </a:r>
            <a:r>
              <a:rPr lang="en-US" u="sng" dirty="0"/>
              <a:t>inorganic molecules </a:t>
            </a:r>
            <a:r>
              <a:rPr lang="en-US" dirty="0"/>
              <a:t>are formed, thereby releasing some of the </a:t>
            </a:r>
            <a:r>
              <a:rPr lang="en-US" b="1" dirty="0">
                <a:solidFill>
                  <a:srgbClr val="008000"/>
                </a:solidFill>
              </a:rPr>
              <a:t>chemical energy</a:t>
            </a:r>
            <a:r>
              <a:rPr lang="en-US" dirty="0"/>
              <a:t> as </a:t>
            </a:r>
            <a:r>
              <a:rPr lang="en-US" dirty="0">
                <a:solidFill>
                  <a:srgbClr val="FF0000"/>
                </a:solidFill>
              </a:rPr>
              <a:t>heat energy</a:t>
            </a:r>
            <a:r>
              <a:rPr lang="en-US" dirty="0"/>
              <a:t>. </a:t>
            </a:r>
            <a:endParaRPr lang="en-US" b="1" i="1" dirty="0"/>
          </a:p>
          <a:p>
            <a:pPr marL="0" indent="0">
              <a:buNone/>
            </a:pPr>
            <a:endParaRPr lang="en-US" dirty="0"/>
          </a:p>
          <a:p>
            <a:pPr marL="0" indent="0">
              <a:buNone/>
            </a:pPr>
            <a:r>
              <a:rPr lang="en-US" dirty="0"/>
              <a:t>This </a:t>
            </a:r>
            <a:r>
              <a:rPr lang="en-US" dirty="0">
                <a:solidFill>
                  <a:srgbClr val="FF0000"/>
                </a:solidFill>
              </a:rPr>
              <a:t>heat energy </a:t>
            </a:r>
            <a:r>
              <a:rPr lang="en-US" dirty="0"/>
              <a:t>is </a:t>
            </a:r>
            <a:r>
              <a:rPr lang="en-US" b="1" i="1" u="sng" dirty="0"/>
              <a:t>LOST</a:t>
            </a:r>
            <a:r>
              <a:rPr lang="en-US" dirty="0"/>
              <a:t> from the ecosystem (and eventually radiates into outer space). </a:t>
            </a:r>
          </a:p>
          <a:p>
            <a:pPr marL="0" indent="0">
              <a:buNone/>
            </a:pPr>
            <a:endParaRPr lang="en-US" b="1" i="1" dirty="0"/>
          </a:p>
          <a:p>
            <a:pPr marL="0" indent="0">
              <a:buNone/>
            </a:pPr>
            <a:endParaRPr lang="en-US" b="1" i="1" dirty="0"/>
          </a:p>
          <a:p>
            <a:pPr marL="0" indent="0">
              <a:buNone/>
            </a:pPr>
            <a:endParaRPr lang="en-US" b="1" i="1" dirty="0"/>
          </a:p>
        </p:txBody>
      </p:sp>
      <p:pic>
        <p:nvPicPr>
          <p:cNvPr id="23" name="Picture 22" descr="leaf circle 01.png"/>
          <p:cNvPicPr>
            <a:picLocks noChangeAspect="1"/>
          </p:cNvPicPr>
          <p:nvPr/>
        </p:nvPicPr>
        <p:blipFill rotWithShape="1">
          <a:blip r:embed="rId3">
            <a:extLst>
              <a:ext uri="{28A0092B-C50C-407E-A947-70E740481C1C}">
                <a14:useLocalDpi xmlns:a14="http://schemas.microsoft.com/office/drawing/2010/main" val="0"/>
              </a:ext>
            </a:extLst>
          </a:blip>
          <a:srcRect l="83184" t="69806" b="7023"/>
          <a:stretch/>
        </p:blipFill>
        <p:spPr>
          <a:xfrm>
            <a:off x="7209692" y="4315305"/>
            <a:ext cx="2339784" cy="2133560"/>
          </a:xfrm>
          <a:prstGeom prst="rect">
            <a:avLst/>
          </a:prstGeom>
        </p:spPr>
      </p:pic>
      <p:sp>
        <p:nvSpPr>
          <p:cNvPr id="24" name="Freeform 23"/>
          <p:cNvSpPr/>
          <p:nvPr/>
        </p:nvSpPr>
        <p:spPr>
          <a:xfrm>
            <a:off x="7286311" y="1752600"/>
            <a:ext cx="1857689" cy="3106615"/>
          </a:xfrm>
          <a:custGeom>
            <a:avLst/>
            <a:gdLst>
              <a:gd name="connsiteX0" fmla="*/ 1250462 w 1857689"/>
              <a:gd name="connsiteY0" fmla="*/ 3106615 h 3106615"/>
              <a:gd name="connsiteX1" fmla="*/ 488462 w 1857689"/>
              <a:gd name="connsiteY1" fmla="*/ 2774462 h 3106615"/>
              <a:gd name="connsiteX2" fmla="*/ 1133231 w 1857689"/>
              <a:gd name="connsiteY2" fmla="*/ 2168769 h 3106615"/>
              <a:gd name="connsiteX3" fmla="*/ 332154 w 1857689"/>
              <a:gd name="connsiteY3" fmla="*/ 1719385 h 3106615"/>
              <a:gd name="connsiteX4" fmla="*/ 1856154 w 1857689"/>
              <a:gd name="connsiteY4" fmla="*/ 605692 h 3106615"/>
              <a:gd name="connsiteX5" fmla="*/ 0 w 1857689"/>
              <a:gd name="connsiteY5" fmla="*/ 0 h 310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7689" h="3106615">
                <a:moveTo>
                  <a:pt x="1250462" y="3106615"/>
                </a:moveTo>
                <a:cubicBezTo>
                  <a:pt x="879231" y="3018692"/>
                  <a:pt x="508000" y="2930770"/>
                  <a:pt x="488462" y="2774462"/>
                </a:cubicBezTo>
                <a:cubicBezTo>
                  <a:pt x="468924" y="2618154"/>
                  <a:pt x="1159282" y="2344615"/>
                  <a:pt x="1133231" y="2168769"/>
                </a:cubicBezTo>
                <a:cubicBezTo>
                  <a:pt x="1107180" y="1992923"/>
                  <a:pt x="211667" y="1979898"/>
                  <a:pt x="332154" y="1719385"/>
                </a:cubicBezTo>
                <a:cubicBezTo>
                  <a:pt x="452641" y="1458872"/>
                  <a:pt x="1911513" y="892256"/>
                  <a:pt x="1856154" y="605692"/>
                </a:cubicBezTo>
                <a:cubicBezTo>
                  <a:pt x="1800795" y="319128"/>
                  <a:pt x="0" y="0"/>
                  <a:pt x="0" y="0"/>
                </a:cubicBezTo>
              </a:path>
            </a:pathLst>
          </a:cu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29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par>
                                <p:cTn id="11" presetID="22" presetClass="entr" presetSubtype="4" fill="hold" grpId="0" nodeType="withEffect">
                                  <p:stCondLst>
                                    <p:cond delay="100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000"/>
                                        <p:tgtEl>
                                          <p:spTgt spid="24"/>
                                        </p:tgtEl>
                                      </p:cBhvr>
                                    </p:animEffect>
                                  </p:childTnLst>
                                </p:cTn>
                              </p:par>
                              <p:par>
                                <p:cTn id="14" presetID="22" presetClass="exit" presetSubtype="4" fill="hold" grpId="1" nodeType="withEffect">
                                  <p:stCondLst>
                                    <p:cond delay="2000"/>
                                  </p:stCondLst>
                                  <p:childTnLst>
                                    <p:animEffect transition="out" filter="wipe(down)">
                                      <p:cBhvr>
                                        <p:cTn id="15" dur="1000"/>
                                        <p:tgtEl>
                                          <p:spTgt spid="24"/>
                                        </p:tgtEl>
                                      </p:cBhvr>
                                    </p:animEffect>
                                    <p:set>
                                      <p:cBhvr>
                                        <p:cTn id="16"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936"/>
            <a:ext cx="8831385" cy="1143000"/>
          </a:xfrm>
        </p:spPr>
        <p:txBody>
          <a:bodyPr>
            <a:normAutofit fontScale="90000"/>
          </a:bodyPr>
          <a:lstStyle/>
          <a:p>
            <a:pPr marL="0" indent="0"/>
            <a:r>
              <a:rPr lang="en-US" b="1" dirty="0"/>
              <a:t>When do matter and energy NOT follow the same path?</a:t>
            </a:r>
            <a:r>
              <a:rPr lang="en-US" b="1" i="1" dirty="0"/>
              <a:t> </a:t>
            </a:r>
          </a:p>
        </p:txBody>
      </p:sp>
      <p:sp>
        <p:nvSpPr>
          <p:cNvPr id="3" name="Content Placeholder 2"/>
          <p:cNvSpPr>
            <a:spLocks noGrp="1"/>
          </p:cNvSpPr>
          <p:nvPr>
            <p:ph sz="half" idx="1"/>
          </p:nvPr>
        </p:nvSpPr>
        <p:spPr>
          <a:xfrm>
            <a:off x="457200" y="1600201"/>
            <a:ext cx="8361288" cy="3781884"/>
          </a:xfrm>
        </p:spPr>
        <p:txBody>
          <a:bodyPr>
            <a:normAutofit/>
          </a:bodyPr>
          <a:lstStyle/>
          <a:p>
            <a:pPr marL="0" indent="0">
              <a:buNone/>
            </a:pPr>
            <a:endParaRPr lang="en-US" b="1"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EDD3814F-A91F-4049-A793-CA07430EB8D0}" type="slidenum">
              <a:rPr lang="en-US" smtClean="0"/>
              <a:t>12</a:t>
            </a:fld>
            <a:endParaRPr lang="en-US"/>
          </a:p>
        </p:txBody>
      </p:sp>
      <p:sp>
        <p:nvSpPr>
          <p:cNvPr id="15" name="Content Placeholder 2"/>
          <p:cNvSpPr>
            <a:spLocks noGrp="1"/>
          </p:cNvSpPr>
          <p:nvPr>
            <p:ph sz="half" idx="1"/>
          </p:nvPr>
        </p:nvSpPr>
        <p:spPr>
          <a:xfrm>
            <a:off x="609599" y="1752600"/>
            <a:ext cx="7419279" cy="4968875"/>
          </a:xfrm>
        </p:spPr>
        <p:txBody>
          <a:bodyPr>
            <a:normAutofit/>
          </a:bodyPr>
          <a:lstStyle/>
          <a:p>
            <a:pPr marL="0" indent="0">
              <a:buNone/>
            </a:pPr>
            <a:r>
              <a:rPr lang="en-US" dirty="0"/>
              <a:t>So…</a:t>
            </a:r>
          </a:p>
          <a:p>
            <a:pPr marL="0" indent="0">
              <a:buNone/>
            </a:pPr>
            <a:r>
              <a:rPr lang="en-US" dirty="0">
                <a:solidFill>
                  <a:srgbClr val="008000"/>
                </a:solidFill>
              </a:rPr>
              <a:t>Chemical energy </a:t>
            </a:r>
            <a:r>
              <a:rPr lang="en-US" dirty="0"/>
              <a:t>follows </a:t>
            </a:r>
            <a:r>
              <a:rPr lang="en-US" b="1" i="1" dirty="0"/>
              <a:t>organic</a:t>
            </a:r>
            <a:r>
              <a:rPr lang="en-US" i="1" dirty="0"/>
              <a:t> molecules </a:t>
            </a:r>
            <a:r>
              <a:rPr lang="en-US" dirty="0"/>
              <a:t>through an ecosystem. </a:t>
            </a:r>
          </a:p>
          <a:p>
            <a:pPr marL="0" indent="0">
              <a:buNone/>
            </a:pPr>
            <a:endParaRPr lang="en-US" dirty="0"/>
          </a:p>
          <a:p>
            <a:pPr marL="0" indent="0">
              <a:buNone/>
            </a:pPr>
            <a:r>
              <a:rPr lang="en-US" dirty="0"/>
              <a:t>When </a:t>
            </a:r>
            <a:r>
              <a:rPr lang="en-US" b="1" i="1" dirty="0"/>
              <a:t>organic</a:t>
            </a:r>
            <a:r>
              <a:rPr lang="en-US" i="1" dirty="0"/>
              <a:t> molecules </a:t>
            </a:r>
            <a:r>
              <a:rPr lang="en-US" dirty="0"/>
              <a:t>are converted into </a:t>
            </a:r>
            <a:r>
              <a:rPr lang="en-US" b="1" i="1" dirty="0"/>
              <a:t>inorganic</a:t>
            </a:r>
            <a:r>
              <a:rPr lang="en-US" i="1" dirty="0"/>
              <a:t> molecules</a:t>
            </a:r>
            <a:r>
              <a:rPr lang="en-US" dirty="0"/>
              <a:t>, </a:t>
            </a:r>
            <a:r>
              <a:rPr lang="en-US" u="sng" dirty="0">
                <a:solidFill>
                  <a:srgbClr val="FF0000"/>
                </a:solidFill>
              </a:rPr>
              <a:t>heat energy leaves</a:t>
            </a:r>
            <a:r>
              <a:rPr lang="en-US" dirty="0"/>
              <a:t> the ecosystem while the </a:t>
            </a:r>
            <a:r>
              <a:rPr lang="en-US" u="sng" dirty="0"/>
              <a:t>inorganic molecules get recycled</a:t>
            </a:r>
            <a:r>
              <a:rPr lang="en-US" dirty="0"/>
              <a:t>. </a:t>
            </a:r>
          </a:p>
          <a:p>
            <a:pPr marL="0" indent="0">
              <a:buNone/>
            </a:pPr>
            <a:endParaRPr lang="en-US" dirty="0"/>
          </a:p>
          <a:p>
            <a:pPr marL="0" indent="0">
              <a:buNone/>
            </a:pPr>
            <a:endParaRPr lang="en-US" b="1" i="1" dirty="0"/>
          </a:p>
          <a:p>
            <a:pPr marL="0" indent="0">
              <a:buNone/>
            </a:pPr>
            <a:endParaRPr lang="en-US" b="1" i="1" dirty="0"/>
          </a:p>
          <a:p>
            <a:pPr marL="0" indent="0">
              <a:buNone/>
            </a:pPr>
            <a:endParaRPr lang="en-US" b="1" i="1" dirty="0"/>
          </a:p>
        </p:txBody>
      </p:sp>
    </p:spTree>
    <p:extLst>
      <p:ext uri="{BB962C8B-B14F-4D97-AF65-F5344CB8AC3E}">
        <p14:creationId xmlns:p14="http://schemas.microsoft.com/office/powerpoint/2010/main" val="3648667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936"/>
            <a:ext cx="8831385" cy="1143000"/>
          </a:xfrm>
        </p:spPr>
        <p:txBody>
          <a:bodyPr>
            <a:normAutofit/>
          </a:bodyPr>
          <a:lstStyle/>
          <a:p>
            <a:pPr marL="0" indent="0"/>
            <a:r>
              <a:rPr lang="en-US" b="1" dirty="0"/>
              <a:t>Energy Flow in an Ecosystem</a:t>
            </a:r>
            <a:endParaRPr lang="en-US" b="1" i="1" dirty="0"/>
          </a:p>
        </p:txBody>
      </p:sp>
      <p:sp>
        <p:nvSpPr>
          <p:cNvPr id="3" name="Content Placeholder 2"/>
          <p:cNvSpPr>
            <a:spLocks noGrp="1"/>
          </p:cNvSpPr>
          <p:nvPr>
            <p:ph sz="half" idx="1"/>
          </p:nvPr>
        </p:nvSpPr>
        <p:spPr>
          <a:xfrm>
            <a:off x="457200" y="1600201"/>
            <a:ext cx="3112306" cy="3781884"/>
          </a:xfrm>
        </p:spPr>
        <p:txBody>
          <a:bodyPr>
            <a:normAutofit/>
          </a:bodyPr>
          <a:lstStyle/>
          <a:p>
            <a:pPr marL="0" indent="0">
              <a:buNone/>
            </a:pPr>
            <a:endParaRPr lang="en-US" b="1"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EDD3814F-A91F-4049-A793-CA07430EB8D0}" type="slidenum">
              <a:rPr lang="en-US" smtClean="0"/>
              <a:t>13</a:t>
            </a:fld>
            <a:endParaRPr lang="en-US"/>
          </a:p>
        </p:txBody>
      </p:sp>
      <p:sp>
        <p:nvSpPr>
          <p:cNvPr id="15" name="Content Placeholder 2"/>
          <p:cNvSpPr>
            <a:spLocks noGrp="1"/>
          </p:cNvSpPr>
          <p:nvPr>
            <p:ph sz="half" idx="1"/>
          </p:nvPr>
        </p:nvSpPr>
        <p:spPr>
          <a:xfrm>
            <a:off x="743218" y="1432936"/>
            <a:ext cx="7682667" cy="4968875"/>
          </a:xfrm>
        </p:spPr>
        <p:txBody>
          <a:bodyPr>
            <a:normAutofit/>
          </a:bodyPr>
          <a:lstStyle/>
          <a:p>
            <a:pPr marL="0" indent="0">
              <a:buNone/>
            </a:pPr>
            <a:r>
              <a:rPr lang="en-US" dirty="0"/>
              <a:t>If </a:t>
            </a:r>
            <a:r>
              <a:rPr lang="en-US" b="1" dirty="0">
                <a:solidFill>
                  <a:srgbClr val="008000"/>
                </a:solidFill>
              </a:rPr>
              <a:t>chemical energy </a:t>
            </a:r>
            <a:r>
              <a:rPr lang="en-US" dirty="0"/>
              <a:t>follows organic molecules, then let’s review how organic molecules are formed, transported, and removed in an ecosystem to see how energy flows, too.</a:t>
            </a:r>
          </a:p>
          <a:p>
            <a:pPr marL="0" indent="0">
              <a:buNone/>
            </a:pPr>
            <a:endParaRPr lang="en-US" b="1" dirty="0"/>
          </a:p>
          <a:p>
            <a:pPr marL="0" indent="0">
              <a:buNone/>
            </a:pPr>
            <a:r>
              <a:rPr lang="en-US" dirty="0"/>
              <a:t>Get out your Tracing Energy Worksheet…</a:t>
            </a:r>
          </a:p>
          <a:p>
            <a:pPr marL="0" indent="0">
              <a:buNone/>
            </a:pPr>
            <a:endParaRPr lang="en-US" dirty="0"/>
          </a:p>
          <a:p>
            <a:pPr marL="0" indent="0">
              <a:buNone/>
            </a:pPr>
            <a:endParaRPr lang="en-US" b="1" i="1" dirty="0"/>
          </a:p>
          <a:p>
            <a:pPr marL="0" indent="0">
              <a:buNone/>
            </a:pPr>
            <a:endParaRPr lang="en-US" b="1" i="1" dirty="0"/>
          </a:p>
          <a:p>
            <a:pPr marL="0" indent="0">
              <a:buNone/>
            </a:pPr>
            <a:endParaRPr lang="en-US" b="1" i="1" dirty="0"/>
          </a:p>
        </p:txBody>
      </p:sp>
    </p:spTree>
    <p:extLst>
      <p:ext uri="{BB962C8B-B14F-4D97-AF65-F5344CB8AC3E}">
        <p14:creationId xmlns:p14="http://schemas.microsoft.com/office/powerpoint/2010/main" val="2786739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847208" y="2043787"/>
            <a:ext cx="5679485" cy="3675889"/>
          </a:xfrm>
          <a:prstGeom prst="rect">
            <a:avLst/>
          </a:prstGeom>
        </p:spPr>
      </p:pic>
      <p:sp>
        <p:nvSpPr>
          <p:cNvPr id="3" name="Rectangle 2"/>
          <p:cNvSpPr/>
          <p:nvPr/>
        </p:nvSpPr>
        <p:spPr>
          <a:xfrm>
            <a:off x="358592" y="1603785"/>
            <a:ext cx="5080000" cy="1477328"/>
          </a:xfrm>
          <a:prstGeom prst="rect">
            <a:avLst/>
          </a:prstGeom>
        </p:spPr>
        <p:txBody>
          <a:bodyPr wrap="square">
            <a:spAutoFit/>
          </a:bodyPr>
          <a:lstStyle/>
          <a:p>
            <a:r>
              <a:rPr lang="en-US" sz="3000" dirty="0"/>
              <a:t>Follow the instructions on the worksheet to trace matter and energy through an ecosystem.</a:t>
            </a:r>
          </a:p>
        </p:txBody>
      </p:sp>
      <p:sp>
        <p:nvSpPr>
          <p:cNvPr id="4" name="Slide Number Placeholder 3"/>
          <p:cNvSpPr>
            <a:spLocks noGrp="1"/>
          </p:cNvSpPr>
          <p:nvPr>
            <p:ph type="sldNum" sz="quarter" idx="12"/>
          </p:nvPr>
        </p:nvSpPr>
        <p:spPr/>
        <p:txBody>
          <a:bodyPr/>
          <a:lstStyle/>
          <a:p>
            <a:fld id="{EDD3814F-A91F-4049-A793-CA07430EB8D0}" type="slidenum">
              <a:rPr lang="en-US" smtClean="0"/>
              <a:t>14</a:t>
            </a:fld>
            <a:endParaRPr lang="en-US"/>
          </a:p>
        </p:txBody>
      </p:sp>
      <p:sp>
        <p:nvSpPr>
          <p:cNvPr id="7" name="Title 1"/>
          <p:cNvSpPr>
            <a:spLocks noGrp="1"/>
          </p:cNvSpPr>
          <p:nvPr>
            <p:ph type="title"/>
          </p:nvPr>
        </p:nvSpPr>
        <p:spPr>
          <a:xfrm>
            <a:off x="0" y="289936"/>
            <a:ext cx="8831385" cy="1143000"/>
          </a:xfrm>
        </p:spPr>
        <p:txBody>
          <a:bodyPr>
            <a:normAutofit/>
          </a:bodyPr>
          <a:lstStyle/>
          <a:p>
            <a:pPr marL="0" indent="0"/>
            <a:r>
              <a:rPr lang="en-US" b="1" dirty="0"/>
              <a:t>Energy Flow in an Ecosystem</a:t>
            </a:r>
            <a:endParaRPr lang="en-US" b="1" i="1" dirty="0"/>
          </a:p>
        </p:txBody>
      </p:sp>
    </p:spTree>
    <p:extLst>
      <p:ext uri="{BB962C8B-B14F-4D97-AF65-F5344CB8AC3E}">
        <p14:creationId xmlns:p14="http://schemas.microsoft.com/office/powerpoint/2010/main" val="96404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790805" y="281222"/>
            <a:ext cx="1645920" cy="1645920"/>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Carnivores</a:t>
            </a:r>
          </a:p>
          <a:p>
            <a:pPr algn="ctr"/>
            <a:r>
              <a:rPr lang="en-US" sz="2400" dirty="0">
                <a:solidFill>
                  <a:srgbClr val="008000"/>
                </a:solidFill>
              </a:rPr>
              <a:t>chemical energy</a:t>
            </a:r>
          </a:p>
        </p:txBody>
      </p:sp>
      <p:sp>
        <p:nvSpPr>
          <p:cNvPr id="10" name="Rectangle 9"/>
          <p:cNvSpPr/>
          <p:nvPr/>
        </p:nvSpPr>
        <p:spPr>
          <a:xfrm>
            <a:off x="4790805" y="2420798"/>
            <a:ext cx="1645920" cy="1645920"/>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Herbivores</a:t>
            </a:r>
          </a:p>
          <a:p>
            <a:pPr algn="ctr"/>
            <a:r>
              <a:rPr lang="en-US" sz="2400" dirty="0">
                <a:solidFill>
                  <a:srgbClr val="008000"/>
                </a:solidFill>
              </a:rPr>
              <a:t>chemical energy</a:t>
            </a:r>
          </a:p>
        </p:txBody>
      </p:sp>
      <p:sp>
        <p:nvSpPr>
          <p:cNvPr id="11" name="Rectangle 10"/>
          <p:cNvSpPr/>
          <p:nvPr/>
        </p:nvSpPr>
        <p:spPr>
          <a:xfrm>
            <a:off x="4790805" y="4557386"/>
            <a:ext cx="1645920" cy="1645920"/>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Producers </a:t>
            </a:r>
          </a:p>
          <a:p>
            <a:pPr algn="ctr"/>
            <a:r>
              <a:rPr lang="en-US" sz="2400" dirty="0">
                <a:solidFill>
                  <a:srgbClr val="008000"/>
                </a:solidFill>
              </a:rPr>
              <a:t>chemical energy</a:t>
            </a:r>
          </a:p>
        </p:txBody>
      </p:sp>
      <p:sp>
        <p:nvSpPr>
          <p:cNvPr id="12" name="Rectangle 11"/>
          <p:cNvSpPr/>
          <p:nvPr/>
        </p:nvSpPr>
        <p:spPr>
          <a:xfrm>
            <a:off x="2074499" y="4557386"/>
            <a:ext cx="1645920" cy="1645920"/>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Soil </a:t>
            </a:r>
          </a:p>
          <a:p>
            <a:pPr algn="ctr"/>
            <a:r>
              <a:rPr lang="en-US" sz="2400" dirty="0">
                <a:solidFill>
                  <a:srgbClr val="008000"/>
                </a:solidFill>
              </a:rPr>
              <a:t>chemical energy</a:t>
            </a:r>
          </a:p>
        </p:txBody>
      </p:sp>
      <p:cxnSp>
        <p:nvCxnSpPr>
          <p:cNvPr id="20" name="Straight Arrow Connector 19"/>
          <p:cNvCxnSpPr>
            <a:stCxn id="11" idx="0"/>
            <a:endCxn id="10" idx="2"/>
          </p:cNvCxnSpPr>
          <p:nvPr/>
        </p:nvCxnSpPr>
        <p:spPr>
          <a:xfrm flipV="1">
            <a:off x="5613765" y="4066718"/>
            <a:ext cx="0" cy="490668"/>
          </a:xfrm>
          <a:prstGeom prst="straightConnector1">
            <a:avLst/>
          </a:prstGeom>
          <a:ln w="38100" cmpd="sng">
            <a:solidFill>
              <a:srgbClr val="008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5597695" y="1930130"/>
            <a:ext cx="0" cy="490668"/>
          </a:xfrm>
          <a:prstGeom prst="straightConnector1">
            <a:avLst/>
          </a:prstGeom>
          <a:ln w="38100" cmpd="sng">
            <a:solidFill>
              <a:srgbClr val="008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6436725" y="5110203"/>
            <a:ext cx="1108569" cy="822960"/>
          </a:xfrm>
          <a:prstGeom prst="straightConnector1">
            <a:avLst/>
          </a:prstGeom>
          <a:ln w="38100" cmpd="sng">
            <a:solidFill>
              <a:srgbClr val="FF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6436725" y="2420798"/>
            <a:ext cx="1108569" cy="822960"/>
          </a:xfrm>
          <a:prstGeom prst="straightConnector1">
            <a:avLst/>
          </a:prstGeom>
          <a:ln w="38100" cmpd="sng">
            <a:solidFill>
              <a:srgbClr val="FF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6436725" y="281222"/>
            <a:ext cx="1108569" cy="822960"/>
          </a:xfrm>
          <a:prstGeom prst="straightConnector1">
            <a:avLst/>
          </a:prstGeom>
          <a:ln w="38100" cmpd="sng">
            <a:solidFill>
              <a:srgbClr val="FF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2074499" y="3436471"/>
            <a:ext cx="749449" cy="1120916"/>
          </a:xfrm>
          <a:prstGeom prst="straightConnector1">
            <a:avLst/>
          </a:prstGeom>
          <a:ln w="38100" cmpd="sng">
            <a:solidFill>
              <a:srgbClr val="FF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6481549" y="2958353"/>
            <a:ext cx="2324962" cy="1852706"/>
          </a:xfrm>
          <a:prstGeom prst="straightConnector1">
            <a:avLst/>
          </a:prstGeom>
          <a:ln w="63500" cmpd="sng">
            <a:solidFill>
              <a:srgbClr val="FFFF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rot="3358100">
            <a:off x="2054477" y="3858195"/>
            <a:ext cx="1538941" cy="369332"/>
          </a:xfrm>
          <a:prstGeom prst="rect">
            <a:avLst/>
          </a:prstGeom>
          <a:noFill/>
        </p:spPr>
        <p:txBody>
          <a:bodyPr wrap="square" rtlCol="0">
            <a:spAutoFit/>
          </a:bodyPr>
          <a:lstStyle/>
          <a:p>
            <a:r>
              <a:rPr lang="en-US" dirty="0">
                <a:solidFill>
                  <a:srgbClr val="FF0000"/>
                </a:solidFill>
              </a:rPr>
              <a:t>heat energy</a:t>
            </a:r>
          </a:p>
        </p:txBody>
      </p:sp>
      <p:sp>
        <p:nvSpPr>
          <p:cNvPr id="35" name="TextBox 34"/>
          <p:cNvSpPr txBox="1"/>
          <p:nvPr/>
        </p:nvSpPr>
        <p:spPr>
          <a:xfrm rot="19350883">
            <a:off x="6312713" y="2264635"/>
            <a:ext cx="1538941" cy="369332"/>
          </a:xfrm>
          <a:prstGeom prst="rect">
            <a:avLst/>
          </a:prstGeom>
          <a:noFill/>
        </p:spPr>
        <p:txBody>
          <a:bodyPr wrap="square" rtlCol="0">
            <a:spAutoFit/>
          </a:bodyPr>
          <a:lstStyle/>
          <a:p>
            <a:r>
              <a:rPr lang="en-US" dirty="0">
                <a:solidFill>
                  <a:srgbClr val="FF0000"/>
                </a:solidFill>
              </a:rPr>
              <a:t>heat energy</a:t>
            </a:r>
          </a:p>
        </p:txBody>
      </p:sp>
      <p:sp>
        <p:nvSpPr>
          <p:cNvPr id="36" name="TextBox 35"/>
          <p:cNvSpPr txBox="1"/>
          <p:nvPr/>
        </p:nvSpPr>
        <p:spPr>
          <a:xfrm rot="19350883">
            <a:off x="6285817" y="176138"/>
            <a:ext cx="1538941" cy="369332"/>
          </a:xfrm>
          <a:prstGeom prst="rect">
            <a:avLst/>
          </a:prstGeom>
          <a:noFill/>
        </p:spPr>
        <p:txBody>
          <a:bodyPr wrap="square" rtlCol="0">
            <a:spAutoFit/>
          </a:bodyPr>
          <a:lstStyle/>
          <a:p>
            <a:r>
              <a:rPr lang="en-US" dirty="0">
                <a:solidFill>
                  <a:srgbClr val="FF0000"/>
                </a:solidFill>
              </a:rPr>
              <a:t>heat energy</a:t>
            </a:r>
          </a:p>
        </p:txBody>
      </p:sp>
      <p:sp>
        <p:nvSpPr>
          <p:cNvPr id="37" name="TextBox 36"/>
          <p:cNvSpPr txBox="1"/>
          <p:nvPr/>
        </p:nvSpPr>
        <p:spPr>
          <a:xfrm rot="19350883">
            <a:off x="6312714" y="4977120"/>
            <a:ext cx="1538941" cy="369332"/>
          </a:xfrm>
          <a:prstGeom prst="rect">
            <a:avLst/>
          </a:prstGeom>
          <a:noFill/>
        </p:spPr>
        <p:txBody>
          <a:bodyPr wrap="square" rtlCol="0">
            <a:spAutoFit/>
          </a:bodyPr>
          <a:lstStyle/>
          <a:p>
            <a:r>
              <a:rPr lang="en-US" dirty="0">
                <a:solidFill>
                  <a:srgbClr val="FF0000"/>
                </a:solidFill>
              </a:rPr>
              <a:t>heat energy</a:t>
            </a:r>
          </a:p>
        </p:txBody>
      </p:sp>
      <p:sp>
        <p:nvSpPr>
          <p:cNvPr id="38" name="TextBox 37"/>
          <p:cNvSpPr txBox="1"/>
          <p:nvPr/>
        </p:nvSpPr>
        <p:spPr>
          <a:xfrm rot="19380000">
            <a:off x="6325075" y="3191897"/>
            <a:ext cx="2623426" cy="523220"/>
          </a:xfrm>
          <a:prstGeom prst="rect">
            <a:avLst/>
          </a:prstGeom>
          <a:noFill/>
          <a:ln>
            <a:noFill/>
          </a:ln>
        </p:spPr>
        <p:txBody>
          <a:bodyPr wrap="square" rtlCol="0">
            <a:spAutoFit/>
          </a:bodyPr>
          <a:lstStyle/>
          <a:p>
            <a:r>
              <a:rPr lang="en-US" sz="2800" b="1" dirty="0">
                <a:ln w="635">
                  <a:solidFill>
                    <a:schemeClr val="tx1"/>
                  </a:solidFill>
                </a:ln>
                <a:solidFill>
                  <a:srgbClr val="FFFF00"/>
                </a:solidFill>
              </a:rPr>
              <a:t>sunlight energy</a:t>
            </a:r>
          </a:p>
        </p:txBody>
      </p:sp>
      <p:cxnSp>
        <p:nvCxnSpPr>
          <p:cNvPr id="42" name="Straight Arrow Connector 41"/>
          <p:cNvCxnSpPr>
            <a:stCxn id="9" idx="1"/>
          </p:cNvCxnSpPr>
          <p:nvPr/>
        </p:nvCxnSpPr>
        <p:spPr>
          <a:xfrm flipH="1">
            <a:off x="3391647" y="1104182"/>
            <a:ext cx="1399158" cy="3397104"/>
          </a:xfrm>
          <a:prstGeom prst="straightConnector1">
            <a:avLst/>
          </a:prstGeom>
          <a:ln w="38100" cmpd="sng">
            <a:solidFill>
              <a:srgbClr val="008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10" idx="1"/>
          </p:cNvCxnSpPr>
          <p:nvPr/>
        </p:nvCxnSpPr>
        <p:spPr>
          <a:xfrm flipH="1">
            <a:off x="3720419" y="3243758"/>
            <a:ext cx="1070386" cy="1567301"/>
          </a:xfrm>
          <a:prstGeom prst="straightConnector1">
            <a:avLst/>
          </a:prstGeom>
          <a:ln w="38100" cmpd="sng">
            <a:solidFill>
              <a:srgbClr val="008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rot="19380000">
            <a:off x="6791239" y="3536833"/>
            <a:ext cx="2623426" cy="369332"/>
          </a:xfrm>
          <a:prstGeom prst="rect">
            <a:avLst/>
          </a:prstGeom>
          <a:noFill/>
          <a:ln>
            <a:noFill/>
          </a:ln>
        </p:spPr>
        <p:txBody>
          <a:bodyPr wrap="square" rtlCol="0">
            <a:spAutoFit/>
          </a:bodyPr>
          <a:lstStyle/>
          <a:p>
            <a:r>
              <a:rPr lang="en-US" dirty="0">
                <a:ln w="635">
                  <a:noFill/>
                </a:ln>
                <a:solidFill>
                  <a:srgbClr val="000000"/>
                </a:solidFill>
              </a:rPr>
              <a:t>photosynthesis</a:t>
            </a:r>
          </a:p>
        </p:txBody>
      </p:sp>
      <p:sp>
        <p:nvSpPr>
          <p:cNvPr id="53" name="TextBox 52"/>
          <p:cNvSpPr txBox="1"/>
          <p:nvPr/>
        </p:nvSpPr>
        <p:spPr>
          <a:xfrm rot="19380000">
            <a:off x="6230411" y="5122402"/>
            <a:ext cx="2623426" cy="369332"/>
          </a:xfrm>
          <a:prstGeom prst="rect">
            <a:avLst/>
          </a:prstGeom>
          <a:noFill/>
          <a:ln>
            <a:noFill/>
          </a:ln>
        </p:spPr>
        <p:txBody>
          <a:bodyPr wrap="square" rtlCol="0">
            <a:spAutoFit/>
          </a:bodyPr>
          <a:lstStyle/>
          <a:p>
            <a:r>
              <a:rPr lang="en-US" dirty="0">
                <a:ln w="635">
                  <a:noFill/>
                </a:ln>
                <a:solidFill>
                  <a:srgbClr val="000000"/>
                </a:solidFill>
              </a:rPr>
              <a:t>cellular respiration</a:t>
            </a:r>
          </a:p>
        </p:txBody>
      </p:sp>
      <p:sp>
        <p:nvSpPr>
          <p:cNvPr id="54" name="TextBox 53"/>
          <p:cNvSpPr txBox="1"/>
          <p:nvPr/>
        </p:nvSpPr>
        <p:spPr>
          <a:xfrm rot="19380000">
            <a:off x="6254930" y="2431419"/>
            <a:ext cx="2623426" cy="369332"/>
          </a:xfrm>
          <a:prstGeom prst="rect">
            <a:avLst/>
          </a:prstGeom>
          <a:noFill/>
          <a:ln>
            <a:noFill/>
          </a:ln>
        </p:spPr>
        <p:txBody>
          <a:bodyPr wrap="square" rtlCol="0">
            <a:spAutoFit/>
          </a:bodyPr>
          <a:lstStyle/>
          <a:p>
            <a:r>
              <a:rPr lang="en-US" dirty="0">
                <a:ln w="635">
                  <a:noFill/>
                </a:ln>
                <a:solidFill>
                  <a:srgbClr val="000000"/>
                </a:solidFill>
              </a:rPr>
              <a:t>cellular respiration</a:t>
            </a:r>
          </a:p>
        </p:txBody>
      </p:sp>
      <p:sp>
        <p:nvSpPr>
          <p:cNvPr id="55" name="TextBox 54"/>
          <p:cNvSpPr txBox="1"/>
          <p:nvPr/>
        </p:nvSpPr>
        <p:spPr>
          <a:xfrm rot="19380000">
            <a:off x="6207679" y="362615"/>
            <a:ext cx="2623426" cy="369332"/>
          </a:xfrm>
          <a:prstGeom prst="rect">
            <a:avLst/>
          </a:prstGeom>
          <a:noFill/>
          <a:ln>
            <a:noFill/>
          </a:ln>
        </p:spPr>
        <p:txBody>
          <a:bodyPr wrap="square" rtlCol="0">
            <a:spAutoFit/>
          </a:bodyPr>
          <a:lstStyle/>
          <a:p>
            <a:r>
              <a:rPr lang="en-US" dirty="0">
                <a:ln w="635">
                  <a:noFill/>
                </a:ln>
                <a:solidFill>
                  <a:srgbClr val="000000"/>
                </a:solidFill>
              </a:rPr>
              <a:t>cellular respiration</a:t>
            </a:r>
          </a:p>
        </p:txBody>
      </p:sp>
      <p:sp>
        <p:nvSpPr>
          <p:cNvPr id="56" name="TextBox 55"/>
          <p:cNvSpPr txBox="1"/>
          <p:nvPr/>
        </p:nvSpPr>
        <p:spPr>
          <a:xfrm rot="3358100">
            <a:off x="915993" y="3771111"/>
            <a:ext cx="2480308" cy="369332"/>
          </a:xfrm>
          <a:prstGeom prst="rect">
            <a:avLst/>
          </a:prstGeom>
          <a:noFill/>
        </p:spPr>
        <p:txBody>
          <a:bodyPr wrap="square" rtlCol="0">
            <a:spAutoFit/>
          </a:bodyPr>
          <a:lstStyle/>
          <a:p>
            <a:r>
              <a:rPr lang="en-US" dirty="0">
                <a:solidFill>
                  <a:srgbClr val="000000"/>
                </a:solidFill>
              </a:rPr>
              <a:t>cellular respiration</a:t>
            </a:r>
          </a:p>
        </p:txBody>
      </p:sp>
      <p:cxnSp>
        <p:nvCxnSpPr>
          <p:cNvPr id="57" name="Straight Arrow Connector 56"/>
          <p:cNvCxnSpPr/>
          <p:nvPr/>
        </p:nvCxnSpPr>
        <p:spPr>
          <a:xfrm flipH="1">
            <a:off x="3720419" y="5513610"/>
            <a:ext cx="1070386" cy="0"/>
          </a:xfrm>
          <a:prstGeom prst="straightConnector1">
            <a:avLst/>
          </a:prstGeom>
          <a:ln w="38100" cmpd="sng">
            <a:solidFill>
              <a:srgbClr val="008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rot="17698791">
            <a:off x="2824737" y="2081161"/>
            <a:ext cx="2492409" cy="369332"/>
          </a:xfrm>
          <a:prstGeom prst="rect">
            <a:avLst/>
          </a:prstGeom>
          <a:noFill/>
          <a:ln>
            <a:noFill/>
          </a:ln>
        </p:spPr>
        <p:txBody>
          <a:bodyPr wrap="square" rtlCol="0">
            <a:spAutoFit/>
          </a:bodyPr>
          <a:lstStyle/>
          <a:p>
            <a:r>
              <a:rPr lang="en-US" dirty="0">
                <a:ln w="635">
                  <a:noFill/>
                </a:ln>
                <a:solidFill>
                  <a:srgbClr val="000000"/>
                </a:solidFill>
              </a:rPr>
              <a:t>death and defecation</a:t>
            </a:r>
          </a:p>
        </p:txBody>
      </p:sp>
      <p:sp>
        <p:nvSpPr>
          <p:cNvPr id="63" name="TextBox 62"/>
          <p:cNvSpPr txBox="1"/>
          <p:nvPr/>
        </p:nvSpPr>
        <p:spPr>
          <a:xfrm rot="18182746">
            <a:off x="3029080" y="3334976"/>
            <a:ext cx="2492409" cy="369332"/>
          </a:xfrm>
          <a:prstGeom prst="rect">
            <a:avLst/>
          </a:prstGeom>
          <a:noFill/>
          <a:ln>
            <a:noFill/>
          </a:ln>
        </p:spPr>
        <p:txBody>
          <a:bodyPr wrap="square" rtlCol="0">
            <a:spAutoFit/>
          </a:bodyPr>
          <a:lstStyle/>
          <a:p>
            <a:r>
              <a:rPr lang="en-US" dirty="0">
                <a:ln w="635">
                  <a:noFill/>
                </a:ln>
                <a:solidFill>
                  <a:srgbClr val="000000"/>
                </a:solidFill>
              </a:rPr>
              <a:t>death and defecation</a:t>
            </a:r>
          </a:p>
        </p:txBody>
      </p:sp>
      <p:sp>
        <p:nvSpPr>
          <p:cNvPr id="64" name="TextBox 63"/>
          <p:cNvSpPr txBox="1"/>
          <p:nvPr/>
        </p:nvSpPr>
        <p:spPr>
          <a:xfrm>
            <a:off x="3926907" y="5147576"/>
            <a:ext cx="957226" cy="369332"/>
          </a:xfrm>
          <a:prstGeom prst="rect">
            <a:avLst/>
          </a:prstGeom>
          <a:noFill/>
          <a:ln>
            <a:noFill/>
          </a:ln>
        </p:spPr>
        <p:txBody>
          <a:bodyPr wrap="square" rtlCol="0">
            <a:spAutoFit/>
          </a:bodyPr>
          <a:lstStyle/>
          <a:p>
            <a:r>
              <a:rPr lang="en-US" dirty="0">
                <a:ln w="635">
                  <a:noFill/>
                </a:ln>
                <a:solidFill>
                  <a:srgbClr val="000000"/>
                </a:solidFill>
              </a:rPr>
              <a:t>death</a:t>
            </a:r>
          </a:p>
        </p:txBody>
      </p:sp>
      <p:sp>
        <p:nvSpPr>
          <p:cNvPr id="66" name="TextBox 65"/>
          <p:cNvSpPr txBox="1"/>
          <p:nvPr/>
        </p:nvSpPr>
        <p:spPr>
          <a:xfrm>
            <a:off x="4809428" y="4126482"/>
            <a:ext cx="957226" cy="369332"/>
          </a:xfrm>
          <a:prstGeom prst="rect">
            <a:avLst/>
          </a:prstGeom>
          <a:noFill/>
          <a:ln>
            <a:noFill/>
          </a:ln>
        </p:spPr>
        <p:txBody>
          <a:bodyPr wrap="square" rtlCol="0">
            <a:spAutoFit/>
          </a:bodyPr>
          <a:lstStyle/>
          <a:p>
            <a:r>
              <a:rPr lang="en-US" dirty="0">
                <a:ln w="635">
                  <a:noFill/>
                </a:ln>
                <a:solidFill>
                  <a:srgbClr val="000000"/>
                </a:solidFill>
              </a:rPr>
              <a:t>eating</a:t>
            </a:r>
          </a:p>
        </p:txBody>
      </p:sp>
      <p:sp>
        <p:nvSpPr>
          <p:cNvPr id="67" name="TextBox 66"/>
          <p:cNvSpPr txBox="1"/>
          <p:nvPr/>
        </p:nvSpPr>
        <p:spPr>
          <a:xfrm>
            <a:off x="4809428" y="1975115"/>
            <a:ext cx="957226" cy="369332"/>
          </a:xfrm>
          <a:prstGeom prst="rect">
            <a:avLst/>
          </a:prstGeom>
          <a:noFill/>
          <a:ln>
            <a:noFill/>
          </a:ln>
        </p:spPr>
        <p:txBody>
          <a:bodyPr wrap="square" rtlCol="0">
            <a:spAutoFit/>
          </a:bodyPr>
          <a:lstStyle/>
          <a:p>
            <a:r>
              <a:rPr lang="en-US" dirty="0">
                <a:ln w="635">
                  <a:noFill/>
                </a:ln>
                <a:solidFill>
                  <a:srgbClr val="000000"/>
                </a:solidFill>
              </a:rPr>
              <a:t>eating</a:t>
            </a:r>
          </a:p>
        </p:txBody>
      </p:sp>
      <p:sp>
        <p:nvSpPr>
          <p:cNvPr id="2" name="Slide Number Placeholder 1"/>
          <p:cNvSpPr>
            <a:spLocks noGrp="1"/>
          </p:cNvSpPr>
          <p:nvPr>
            <p:ph type="sldNum" sz="quarter" idx="12"/>
          </p:nvPr>
        </p:nvSpPr>
        <p:spPr/>
        <p:txBody>
          <a:bodyPr/>
          <a:lstStyle/>
          <a:p>
            <a:fld id="{EDD3814F-A91F-4049-A793-CA07430EB8D0}" type="slidenum">
              <a:rPr lang="en-US" smtClean="0"/>
              <a:t>15</a:t>
            </a:fld>
            <a:endParaRPr lang="en-US"/>
          </a:p>
        </p:txBody>
      </p:sp>
      <p:sp>
        <p:nvSpPr>
          <p:cNvPr id="3" name="Oval 2"/>
          <p:cNvSpPr/>
          <p:nvPr/>
        </p:nvSpPr>
        <p:spPr>
          <a:xfrm rot="19598235">
            <a:off x="1598994" y="2484621"/>
            <a:ext cx="1236664" cy="257179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rot="2932060">
            <a:off x="6589027" y="-270276"/>
            <a:ext cx="920440" cy="212105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2932060">
            <a:off x="6741426" y="1724083"/>
            <a:ext cx="920440" cy="212105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2932060">
            <a:off x="6698236" y="4435569"/>
            <a:ext cx="920440" cy="212105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11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62" grpId="0"/>
      <p:bldP spid="63" grpId="0"/>
      <p:bldP spid="64" grpId="0"/>
      <p:bldP spid="66" grpId="0"/>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8" descr="circles ent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8252"/>
            <a:ext cx="9144000" cy="581974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82479"/>
            <a:ext cx="8229600" cy="955773"/>
          </a:xfrm>
        </p:spPr>
        <p:txBody>
          <a:bodyPr>
            <a:normAutofit/>
          </a:bodyPr>
          <a:lstStyle/>
          <a:p>
            <a:r>
              <a:rPr lang="en-US" dirty="0"/>
              <a:t>Energy Flows</a:t>
            </a:r>
          </a:p>
        </p:txBody>
      </p:sp>
      <p:sp>
        <p:nvSpPr>
          <p:cNvPr id="12" name="Freeform 11"/>
          <p:cNvSpPr/>
          <p:nvPr/>
        </p:nvSpPr>
        <p:spPr>
          <a:xfrm>
            <a:off x="4815101" y="1567072"/>
            <a:ext cx="1651610" cy="2771242"/>
          </a:xfrm>
          <a:custGeom>
            <a:avLst/>
            <a:gdLst>
              <a:gd name="connsiteX0" fmla="*/ 1485704 w 1651610"/>
              <a:gd name="connsiteY0" fmla="*/ 0 h 2771242"/>
              <a:gd name="connsiteX1" fmla="*/ 1188807 w 1651610"/>
              <a:gd name="connsiteY1" fmla="*/ 247432 h 2771242"/>
              <a:gd name="connsiteX2" fmla="*/ 1650646 w 1651610"/>
              <a:gd name="connsiteY2" fmla="*/ 709306 h 2771242"/>
              <a:gd name="connsiteX3" fmla="*/ 1040359 w 1651610"/>
              <a:gd name="connsiteY3" fmla="*/ 659819 h 2771242"/>
              <a:gd name="connsiteX4" fmla="*/ 1403232 w 1651610"/>
              <a:gd name="connsiteY4" fmla="*/ 1220666 h 2771242"/>
              <a:gd name="connsiteX5" fmla="*/ 776451 w 1651610"/>
              <a:gd name="connsiteY5" fmla="*/ 1105197 h 2771242"/>
              <a:gd name="connsiteX6" fmla="*/ 1122830 w 1651610"/>
              <a:gd name="connsiteY6" fmla="*/ 1682540 h 2771242"/>
              <a:gd name="connsiteX7" fmla="*/ 595014 w 1651610"/>
              <a:gd name="connsiteY7" fmla="*/ 1534080 h 2771242"/>
              <a:gd name="connsiteX8" fmla="*/ 891911 w 1651610"/>
              <a:gd name="connsiteY8" fmla="*/ 2028945 h 2771242"/>
              <a:gd name="connsiteX9" fmla="*/ 413577 w 1651610"/>
              <a:gd name="connsiteY9" fmla="*/ 1830999 h 2771242"/>
              <a:gd name="connsiteX10" fmla="*/ 660991 w 1651610"/>
              <a:gd name="connsiteY10" fmla="*/ 2259882 h 2771242"/>
              <a:gd name="connsiteX11" fmla="*/ 149669 w 1651610"/>
              <a:gd name="connsiteY11" fmla="*/ 2160909 h 2771242"/>
              <a:gd name="connsiteX12" fmla="*/ 496049 w 1651610"/>
              <a:gd name="connsiteY12" fmla="*/ 2655773 h 2771242"/>
              <a:gd name="connsiteX13" fmla="*/ 34210 w 1651610"/>
              <a:gd name="connsiteY13" fmla="*/ 2441332 h 2771242"/>
              <a:gd name="connsiteX14" fmla="*/ 34210 w 1651610"/>
              <a:gd name="connsiteY14" fmla="*/ 2771242 h 2771242"/>
              <a:gd name="connsiteX15" fmla="*/ 34210 w 1651610"/>
              <a:gd name="connsiteY15" fmla="*/ 2771242 h 277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51610" h="2771242">
                <a:moveTo>
                  <a:pt x="1485704" y="0"/>
                </a:moveTo>
                <a:cubicBezTo>
                  <a:pt x="1323510" y="64607"/>
                  <a:pt x="1161317" y="129214"/>
                  <a:pt x="1188807" y="247432"/>
                </a:cubicBezTo>
                <a:cubicBezTo>
                  <a:pt x="1216297" y="365650"/>
                  <a:pt x="1675387" y="640575"/>
                  <a:pt x="1650646" y="709306"/>
                </a:cubicBezTo>
                <a:cubicBezTo>
                  <a:pt x="1625905" y="778037"/>
                  <a:pt x="1081595" y="574592"/>
                  <a:pt x="1040359" y="659819"/>
                </a:cubicBezTo>
                <a:cubicBezTo>
                  <a:pt x="999123" y="745046"/>
                  <a:pt x="1447217" y="1146436"/>
                  <a:pt x="1403232" y="1220666"/>
                </a:cubicBezTo>
                <a:cubicBezTo>
                  <a:pt x="1359247" y="1294896"/>
                  <a:pt x="823185" y="1028218"/>
                  <a:pt x="776451" y="1105197"/>
                </a:cubicBezTo>
                <a:cubicBezTo>
                  <a:pt x="729717" y="1182176"/>
                  <a:pt x="1153069" y="1611060"/>
                  <a:pt x="1122830" y="1682540"/>
                </a:cubicBezTo>
                <a:cubicBezTo>
                  <a:pt x="1092590" y="1754021"/>
                  <a:pt x="633500" y="1476346"/>
                  <a:pt x="595014" y="1534080"/>
                </a:cubicBezTo>
                <a:cubicBezTo>
                  <a:pt x="556528" y="1591814"/>
                  <a:pt x="922150" y="1979459"/>
                  <a:pt x="891911" y="2028945"/>
                </a:cubicBezTo>
                <a:cubicBezTo>
                  <a:pt x="861672" y="2078431"/>
                  <a:pt x="452064" y="1792510"/>
                  <a:pt x="413577" y="1830999"/>
                </a:cubicBezTo>
                <a:cubicBezTo>
                  <a:pt x="375090" y="1869489"/>
                  <a:pt x="704976" y="2204897"/>
                  <a:pt x="660991" y="2259882"/>
                </a:cubicBezTo>
                <a:cubicBezTo>
                  <a:pt x="617006" y="2314867"/>
                  <a:pt x="177159" y="2094927"/>
                  <a:pt x="149669" y="2160909"/>
                </a:cubicBezTo>
                <a:cubicBezTo>
                  <a:pt x="122179" y="2226891"/>
                  <a:pt x="515292" y="2609036"/>
                  <a:pt x="496049" y="2655773"/>
                </a:cubicBezTo>
                <a:cubicBezTo>
                  <a:pt x="476806" y="2702510"/>
                  <a:pt x="111183" y="2422087"/>
                  <a:pt x="34210" y="2441332"/>
                </a:cubicBezTo>
                <a:cubicBezTo>
                  <a:pt x="-42763" y="2460577"/>
                  <a:pt x="34210" y="2771242"/>
                  <a:pt x="34210" y="2771242"/>
                </a:cubicBezTo>
                <a:lnTo>
                  <a:pt x="34210" y="2771242"/>
                </a:lnTo>
              </a:path>
            </a:pathLst>
          </a:custGeom>
          <a:ln w="57150" cmpd="sng">
            <a:solidFill>
              <a:srgbClr val="FFFF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4" name="Picture 23" descr="bunny circle 02.png"/>
          <p:cNvPicPr>
            <a:picLocks noChangeAspect="1"/>
          </p:cNvPicPr>
          <p:nvPr/>
        </p:nvPicPr>
        <p:blipFill rotWithShape="1">
          <a:blip r:embed="rId4">
            <a:extLst>
              <a:ext uri="{28A0092B-C50C-407E-A947-70E740481C1C}">
                <a14:useLocalDpi xmlns:a14="http://schemas.microsoft.com/office/drawing/2010/main" val="0"/>
              </a:ext>
            </a:extLst>
          </a:blip>
          <a:srcRect l="32506" t="52182" r="48208" b="21282"/>
          <a:stretch/>
        </p:blipFill>
        <p:spPr>
          <a:xfrm>
            <a:off x="2939411" y="4013917"/>
            <a:ext cx="1850852" cy="1685441"/>
          </a:xfrm>
          <a:prstGeom prst="rect">
            <a:avLst/>
          </a:prstGeom>
        </p:spPr>
      </p:pic>
      <p:sp>
        <p:nvSpPr>
          <p:cNvPr id="15" name="Freeform 14"/>
          <p:cNvSpPr/>
          <p:nvPr/>
        </p:nvSpPr>
        <p:spPr>
          <a:xfrm>
            <a:off x="1145424" y="1270153"/>
            <a:ext cx="2466817" cy="3379134"/>
          </a:xfrm>
          <a:custGeom>
            <a:avLst/>
            <a:gdLst>
              <a:gd name="connsiteX0" fmla="*/ 2466817 w 2466817"/>
              <a:gd name="connsiteY0" fmla="*/ 3348584 h 3379134"/>
              <a:gd name="connsiteX1" fmla="*/ 2120438 w 2466817"/>
              <a:gd name="connsiteY1" fmla="*/ 3332089 h 3379134"/>
              <a:gd name="connsiteX2" fmla="*/ 2285380 w 2466817"/>
              <a:gd name="connsiteY2" fmla="*/ 2903206 h 3379134"/>
              <a:gd name="connsiteX3" fmla="*/ 1708081 w 2466817"/>
              <a:gd name="connsiteY3" fmla="*/ 2952692 h 3379134"/>
              <a:gd name="connsiteX4" fmla="*/ 2021472 w 2466817"/>
              <a:gd name="connsiteY4" fmla="*/ 2507314 h 3379134"/>
              <a:gd name="connsiteX5" fmla="*/ 1493656 w 2466817"/>
              <a:gd name="connsiteY5" fmla="*/ 2474323 h 3379134"/>
              <a:gd name="connsiteX6" fmla="*/ 1691587 w 2466817"/>
              <a:gd name="connsiteY6" fmla="*/ 1765017 h 3379134"/>
              <a:gd name="connsiteX7" fmla="*/ 767909 w 2466817"/>
              <a:gd name="connsiteY7" fmla="*/ 1732026 h 3379134"/>
              <a:gd name="connsiteX8" fmla="*/ 1295725 w 2466817"/>
              <a:gd name="connsiteY8" fmla="*/ 577342 h 3379134"/>
              <a:gd name="connsiteX9" fmla="*/ 42162 w 2466817"/>
              <a:gd name="connsiteY9" fmla="*/ 379396 h 3379134"/>
              <a:gd name="connsiteX10" fmla="*/ 273082 w 2466817"/>
              <a:gd name="connsiteY10" fmla="*/ 0 h 337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6817" h="3379134">
                <a:moveTo>
                  <a:pt x="2466817" y="3348584"/>
                </a:moveTo>
                <a:cubicBezTo>
                  <a:pt x="2308747" y="3377451"/>
                  <a:pt x="2150678" y="3406319"/>
                  <a:pt x="2120438" y="3332089"/>
                </a:cubicBezTo>
                <a:cubicBezTo>
                  <a:pt x="2090198" y="3257859"/>
                  <a:pt x="2354106" y="2966439"/>
                  <a:pt x="2285380" y="2903206"/>
                </a:cubicBezTo>
                <a:cubicBezTo>
                  <a:pt x="2216654" y="2839973"/>
                  <a:pt x="1752066" y="3018674"/>
                  <a:pt x="1708081" y="2952692"/>
                </a:cubicBezTo>
                <a:cubicBezTo>
                  <a:pt x="1664096" y="2886710"/>
                  <a:pt x="2057209" y="2587042"/>
                  <a:pt x="2021472" y="2507314"/>
                </a:cubicBezTo>
                <a:cubicBezTo>
                  <a:pt x="1985735" y="2427586"/>
                  <a:pt x="1548637" y="2598039"/>
                  <a:pt x="1493656" y="2474323"/>
                </a:cubicBezTo>
                <a:cubicBezTo>
                  <a:pt x="1438675" y="2350607"/>
                  <a:pt x="1812545" y="1888733"/>
                  <a:pt x="1691587" y="1765017"/>
                </a:cubicBezTo>
                <a:cubicBezTo>
                  <a:pt x="1570629" y="1641301"/>
                  <a:pt x="833886" y="1929972"/>
                  <a:pt x="767909" y="1732026"/>
                </a:cubicBezTo>
                <a:cubicBezTo>
                  <a:pt x="701932" y="1534080"/>
                  <a:pt x="1416683" y="802780"/>
                  <a:pt x="1295725" y="577342"/>
                </a:cubicBezTo>
                <a:cubicBezTo>
                  <a:pt x="1174767" y="351904"/>
                  <a:pt x="212602" y="475620"/>
                  <a:pt x="42162" y="379396"/>
                </a:cubicBezTo>
                <a:cubicBezTo>
                  <a:pt x="-128278" y="283172"/>
                  <a:pt x="273082" y="0"/>
                  <a:pt x="273082" y="0"/>
                </a:cubicBezTo>
              </a:path>
            </a:pathLst>
          </a:custGeom>
          <a:ln w="317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2" name="Picture 21" descr="forbs circle 01.png"/>
          <p:cNvPicPr>
            <a:picLocks noChangeAspect="1"/>
          </p:cNvPicPr>
          <p:nvPr/>
        </p:nvPicPr>
        <p:blipFill rotWithShape="1">
          <a:blip r:embed="rId5">
            <a:extLst>
              <a:ext uri="{28A0092B-C50C-407E-A947-70E740481C1C}">
                <a14:useLocalDpi xmlns:a14="http://schemas.microsoft.com/office/drawing/2010/main" val="0"/>
              </a:ext>
            </a:extLst>
          </a:blip>
          <a:srcRect l="44932" t="51838" r="36264"/>
          <a:stretch/>
        </p:blipFill>
        <p:spPr>
          <a:xfrm>
            <a:off x="4110714" y="3942797"/>
            <a:ext cx="1741446" cy="2943184"/>
          </a:xfrm>
          <a:prstGeom prst="rect">
            <a:avLst/>
          </a:prstGeom>
        </p:spPr>
      </p:pic>
      <p:sp>
        <p:nvSpPr>
          <p:cNvPr id="13" name="Freeform 12"/>
          <p:cNvSpPr/>
          <p:nvPr/>
        </p:nvSpPr>
        <p:spPr>
          <a:xfrm>
            <a:off x="3954327" y="4932152"/>
            <a:ext cx="680557" cy="657206"/>
          </a:xfrm>
          <a:custGeom>
            <a:avLst/>
            <a:gdLst>
              <a:gd name="connsiteX0" fmla="*/ 680557 w 680557"/>
              <a:gd name="connsiteY0" fmla="*/ 461873 h 657206"/>
              <a:gd name="connsiteX1" fmla="*/ 301190 w 680557"/>
              <a:gd name="connsiteY1" fmla="*/ 643324 h 657206"/>
              <a:gd name="connsiteX2" fmla="*/ 367167 w 680557"/>
              <a:gd name="connsiteY2" fmla="*/ 131963 h 657206"/>
              <a:gd name="connsiteX3" fmla="*/ 20787 w 680557"/>
              <a:gd name="connsiteY3" fmla="*/ 329909 h 657206"/>
              <a:gd name="connsiteX4" fmla="*/ 37282 w 680557"/>
              <a:gd name="connsiteY4" fmla="*/ 0 h 657206"/>
              <a:gd name="connsiteX5" fmla="*/ 37282 w 680557"/>
              <a:gd name="connsiteY5" fmla="*/ 0 h 65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557" h="657206">
                <a:moveTo>
                  <a:pt x="680557" y="461873"/>
                </a:moveTo>
                <a:cubicBezTo>
                  <a:pt x="516989" y="580091"/>
                  <a:pt x="353422" y="698309"/>
                  <a:pt x="301190" y="643324"/>
                </a:cubicBezTo>
                <a:cubicBezTo>
                  <a:pt x="248958" y="588339"/>
                  <a:pt x="413901" y="184199"/>
                  <a:pt x="367167" y="131963"/>
                </a:cubicBezTo>
                <a:cubicBezTo>
                  <a:pt x="320433" y="79727"/>
                  <a:pt x="75768" y="351903"/>
                  <a:pt x="20787" y="329909"/>
                </a:cubicBezTo>
                <a:cubicBezTo>
                  <a:pt x="-34194" y="307915"/>
                  <a:pt x="37282" y="0"/>
                  <a:pt x="37282" y="0"/>
                </a:cubicBezTo>
                <a:lnTo>
                  <a:pt x="37282" y="0"/>
                </a:lnTo>
              </a:path>
            </a:pathLst>
          </a:custGeom>
          <a:ln w="57150" cmpd="sng">
            <a:solidFill>
              <a:srgbClr val="00FF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FF00"/>
              </a:solidFill>
            </a:endParaRPr>
          </a:p>
        </p:txBody>
      </p:sp>
      <p:pic>
        <p:nvPicPr>
          <p:cNvPr id="25" name="Picture 24" descr="bunny circle 05.png"/>
          <p:cNvPicPr>
            <a:picLocks noChangeAspect="1"/>
          </p:cNvPicPr>
          <p:nvPr/>
        </p:nvPicPr>
        <p:blipFill rotWithShape="1">
          <a:blip r:embed="rId6">
            <a:extLst>
              <a:ext uri="{28A0092B-C50C-407E-A947-70E740481C1C}">
                <a14:useLocalDpi xmlns:a14="http://schemas.microsoft.com/office/drawing/2010/main" val="0"/>
              </a:ext>
            </a:extLst>
          </a:blip>
          <a:srcRect l="66528" t="46760" r="19793" b="30114"/>
          <a:stretch/>
        </p:blipFill>
        <p:spPr>
          <a:xfrm>
            <a:off x="6045201" y="3711486"/>
            <a:ext cx="1317661" cy="1474175"/>
          </a:xfrm>
          <a:prstGeom prst="rect">
            <a:avLst/>
          </a:prstGeom>
        </p:spPr>
      </p:pic>
      <p:pic>
        <p:nvPicPr>
          <p:cNvPr id="26" name="Picture 25" descr="fox circle.png"/>
          <p:cNvPicPr>
            <a:picLocks noChangeAspect="1"/>
          </p:cNvPicPr>
          <p:nvPr/>
        </p:nvPicPr>
        <p:blipFill rotWithShape="1">
          <a:blip r:embed="rId7">
            <a:extLst>
              <a:ext uri="{28A0092B-C50C-407E-A947-70E740481C1C}">
                <a14:useLocalDpi xmlns:a14="http://schemas.microsoft.com/office/drawing/2010/main" val="0"/>
              </a:ext>
            </a:extLst>
          </a:blip>
          <a:srcRect l="73533" t="36692" r="16213" b="43932"/>
          <a:stretch/>
        </p:blipFill>
        <p:spPr>
          <a:xfrm>
            <a:off x="6610220" y="3052565"/>
            <a:ext cx="1115469" cy="1394997"/>
          </a:xfrm>
          <a:prstGeom prst="rect">
            <a:avLst/>
          </a:prstGeom>
        </p:spPr>
      </p:pic>
      <p:pic>
        <p:nvPicPr>
          <p:cNvPr id="28" name="Picture 58" descr="circles entire"/>
          <p:cNvPicPr>
            <a:picLocks noChangeAspect="1" noChangeArrowheads="1"/>
          </p:cNvPicPr>
          <p:nvPr/>
        </p:nvPicPr>
        <p:blipFill rotWithShape="1">
          <a:blip r:embed="rId3">
            <a:extLst>
              <a:ext uri="{28A0092B-C50C-407E-A947-70E740481C1C}">
                <a14:useLocalDpi xmlns:a14="http://schemas.microsoft.com/office/drawing/2010/main" val="0"/>
              </a:ext>
            </a:extLst>
          </a:blip>
          <a:srcRect l="75555" t="51669" r="14434" b="33175"/>
          <a:stretch/>
        </p:blipFill>
        <p:spPr bwMode="auto">
          <a:xfrm>
            <a:off x="6251832" y="3942797"/>
            <a:ext cx="777053" cy="748762"/>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Freeform 18"/>
          <p:cNvSpPr/>
          <p:nvPr/>
        </p:nvSpPr>
        <p:spPr>
          <a:xfrm>
            <a:off x="6720676" y="3711486"/>
            <a:ext cx="626065" cy="692810"/>
          </a:xfrm>
          <a:custGeom>
            <a:avLst/>
            <a:gdLst>
              <a:gd name="connsiteX0" fmla="*/ 8978 w 626065"/>
              <a:gd name="connsiteY0" fmla="*/ 692810 h 692810"/>
              <a:gd name="connsiteX1" fmla="*/ 41967 w 626065"/>
              <a:gd name="connsiteY1" fmla="*/ 362901 h 692810"/>
              <a:gd name="connsiteX2" fmla="*/ 338863 w 626065"/>
              <a:gd name="connsiteY2" fmla="*/ 560846 h 692810"/>
              <a:gd name="connsiteX3" fmla="*/ 289381 w 626065"/>
              <a:gd name="connsiteY3" fmla="*/ 214441 h 692810"/>
              <a:gd name="connsiteX4" fmla="*/ 619266 w 626065"/>
              <a:gd name="connsiteY4" fmla="*/ 197946 h 692810"/>
              <a:gd name="connsiteX5" fmla="*/ 520300 w 626065"/>
              <a:gd name="connsiteY5" fmla="*/ 0 h 69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65" h="692810">
                <a:moveTo>
                  <a:pt x="8978" y="692810"/>
                </a:moveTo>
                <a:cubicBezTo>
                  <a:pt x="-2018" y="538852"/>
                  <a:pt x="-13014" y="384895"/>
                  <a:pt x="41967" y="362901"/>
                </a:cubicBezTo>
                <a:cubicBezTo>
                  <a:pt x="96948" y="340907"/>
                  <a:pt x="297627" y="585589"/>
                  <a:pt x="338863" y="560846"/>
                </a:cubicBezTo>
                <a:cubicBezTo>
                  <a:pt x="380099" y="536103"/>
                  <a:pt x="242647" y="274924"/>
                  <a:pt x="289381" y="214441"/>
                </a:cubicBezTo>
                <a:cubicBezTo>
                  <a:pt x="336115" y="153958"/>
                  <a:pt x="580780" y="233686"/>
                  <a:pt x="619266" y="197946"/>
                </a:cubicBezTo>
                <a:cubicBezTo>
                  <a:pt x="657752" y="162206"/>
                  <a:pt x="520300" y="0"/>
                  <a:pt x="520300" y="0"/>
                </a:cubicBezTo>
              </a:path>
            </a:pathLst>
          </a:custGeom>
          <a:ln w="38100" cmpd="sng">
            <a:solidFill>
              <a:srgbClr val="00FF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6943229" y="1616553"/>
            <a:ext cx="1161950" cy="1847495"/>
          </a:xfrm>
          <a:custGeom>
            <a:avLst/>
            <a:gdLst>
              <a:gd name="connsiteX0" fmla="*/ 297745 w 1161950"/>
              <a:gd name="connsiteY0" fmla="*/ 1847495 h 1847495"/>
              <a:gd name="connsiteX1" fmla="*/ 849 w 1161950"/>
              <a:gd name="connsiteY1" fmla="*/ 1699035 h 1847495"/>
              <a:gd name="connsiteX2" fmla="*/ 380216 w 1161950"/>
              <a:gd name="connsiteY2" fmla="*/ 1484594 h 1847495"/>
              <a:gd name="connsiteX3" fmla="*/ 198780 w 1161950"/>
              <a:gd name="connsiteY3" fmla="*/ 1138188 h 1847495"/>
              <a:gd name="connsiteX4" fmla="*/ 1155446 w 1161950"/>
              <a:gd name="connsiteY4" fmla="*/ 857765 h 1847495"/>
              <a:gd name="connsiteX5" fmla="*/ 644124 w 1161950"/>
              <a:gd name="connsiteY5" fmla="*/ 280423 h 1847495"/>
              <a:gd name="connsiteX6" fmla="*/ 1155446 w 1161950"/>
              <a:gd name="connsiteY6" fmla="*/ 0 h 184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950" h="1847495">
                <a:moveTo>
                  <a:pt x="297745" y="1847495"/>
                </a:moveTo>
                <a:cubicBezTo>
                  <a:pt x="142424" y="1803506"/>
                  <a:pt x="-12896" y="1759518"/>
                  <a:pt x="849" y="1699035"/>
                </a:cubicBezTo>
                <a:cubicBezTo>
                  <a:pt x="14594" y="1638552"/>
                  <a:pt x="347228" y="1578068"/>
                  <a:pt x="380216" y="1484594"/>
                </a:cubicBezTo>
                <a:cubicBezTo>
                  <a:pt x="413205" y="1391119"/>
                  <a:pt x="69575" y="1242659"/>
                  <a:pt x="198780" y="1138188"/>
                </a:cubicBezTo>
                <a:cubicBezTo>
                  <a:pt x="327985" y="1033716"/>
                  <a:pt x="1081222" y="1000726"/>
                  <a:pt x="1155446" y="857765"/>
                </a:cubicBezTo>
                <a:cubicBezTo>
                  <a:pt x="1229670" y="714804"/>
                  <a:pt x="644124" y="423384"/>
                  <a:pt x="644124" y="280423"/>
                </a:cubicBezTo>
                <a:cubicBezTo>
                  <a:pt x="644124" y="137462"/>
                  <a:pt x="1155446" y="0"/>
                  <a:pt x="1155446" y="0"/>
                </a:cubicBezTo>
              </a:path>
            </a:pathLst>
          </a:custGeom>
          <a:ln w="317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a:off x="4240315" y="2396971"/>
            <a:ext cx="819484" cy="2376484"/>
          </a:xfrm>
          <a:custGeom>
            <a:avLst/>
            <a:gdLst>
              <a:gd name="connsiteX0" fmla="*/ 532694 w 819484"/>
              <a:gd name="connsiteY0" fmla="*/ 2376484 h 2376484"/>
              <a:gd name="connsiteX1" fmla="*/ 163964 w 819484"/>
              <a:gd name="connsiteY1" fmla="*/ 2089667 h 2376484"/>
              <a:gd name="connsiteX2" fmla="*/ 430269 w 819484"/>
              <a:gd name="connsiteY2" fmla="*/ 1802850 h 2376484"/>
              <a:gd name="connsiteX3" fmla="*/ 84 w 819484"/>
              <a:gd name="connsiteY3" fmla="*/ 1618467 h 2376484"/>
              <a:gd name="connsiteX4" fmla="*/ 471239 w 819484"/>
              <a:gd name="connsiteY4" fmla="*/ 1249703 h 2376484"/>
              <a:gd name="connsiteX5" fmla="*/ 163964 w 819484"/>
              <a:gd name="connsiteY5" fmla="*/ 983373 h 2376484"/>
              <a:gd name="connsiteX6" fmla="*/ 737544 w 819484"/>
              <a:gd name="connsiteY6" fmla="*/ 676069 h 2376484"/>
              <a:gd name="connsiteX7" fmla="*/ 348329 w 819484"/>
              <a:gd name="connsiteY7" fmla="*/ 307304 h 2376484"/>
              <a:gd name="connsiteX8" fmla="*/ 819484 w 819484"/>
              <a:gd name="connsiteY8" fmla="*/ 0 h 237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84" h="2376484">
                <a:moveTo>
                  <a:pt x="532694" y="2376484"/>
                </a:moveTo>
                <a:cubicBezTo>
                  <a:pt x="356864" y="2280878"/>
                  <a:pt x="181035" y="2185273"/>
                  <a:pt x="163964" y="2089667"/>
                </a:cubicBezTo>
                <a:cubicBezTo>
                  <a:pt x="146893" y="1994061"/>
                  <a:pt x="457582" y="1881383"/>
                  <a:pt x="430269" y="1802850"/>
                </a:cubicBezTo>
                <a:cubicBezTo>
                  <a:pt x="402956" y="1724317"/>
                  <a:pt x="-6744" y="1710658"/>
                  <a:pt x="84" y="1618467"/>
                </a:cubicBezTo>
                <a:cubicBezTo>
                  <a:pt x="6912" y="1526276"/>
                  <a:pt x="443926" y="1355552"/>
                  <a:pt x="471239" y="1249703"/>
                </a:cubicBezTo>
                <a:cubicBezTo>
                  <a:pt x="498552" y="1143854"/>
                  <a:pt x="119580" y="1078979"/>
                  <a:pt x="163964" y="983373"/>
                </a:cubicBezTo>
                <a:cubicBezTo>
                  <a:pt x="208348" y="887767"/>
                  <a:pt x="706817" y="788747"/>
                  <a:pt x="737544" y="676069"/>
                </a:cubicBezTo>
                <a:cubicBezTo>
                  <a:pt x="768271" y="563391"/>
                  <a:pt x="334672" y="419982"/>
                  <a:pt x="348329" y="307304"/>
                </a:cubicBezTo>
                <a:cubicBezTo>
                  <a:pt x="361986" y="194626"/>
                  <a:pt x="819484" y="0"/>
                  <a:pt x="819484" y="0"/>
                </a:cubicBezTo>
              </a:path>
            </a:pathLst>
          </a:custGeom>
          <a:ln>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flipH="1">
            <a:off x="5537064" y="2690920"/>
            <a:ext cx="608034" cy="1465687"/>
          </a:xfrm>
          <a:custGeom>
            <a:avLst/>
            <a:gdLst>
              <a:gd name="connsiteX0" fmla="*/ 369421 w 753097"/>
              <a:gd name="connsiteY0" fmla="*/ 1884797 h 1884797"/>
              <a:gd name="connsiteX1" fmla="*/ 690 w 753097"/>
              <a:gd name="connsiteY1" fmla="*/ 1638954 h 1884797"/>
              <a:gd name="connsiteX2" fmla="*/ 451361 w 753097"/>
              <a:gd name="connsiteY2" fmla="*/ 1454572 h 1884797"/>
              <a:gd name="connsiteX3" fmla="*/ 123601 w 753097"/>
              <a:gd name="connsiteY3" fmla="*/ 1126781 h 1884797"/>
              <a:gd name="connsiteX4" fmla="*/ 492331 w 753097"/>
              <a:gd name="connsiteY4" fmla="*/ 798990 h 1884797"/>
              <a:gd name="connsiteX5" fmla="*/ 246511 w 753097"/>
              <a:gd name="connsiteY5" fmla="*/ 635094 h 1884797"/>
              <a:gd name="connsiteX6" fmla="*/ 738151 w 753097"/>
              <a:gd name="connsiteY6" fmla="*/ 225356 h 1884797"/>
              <a:gd name="connsiteX7" fmla="*/ 635726 w 753097"/>
              <a:gd name="connsiteY7" fmla="*/ 0 h 188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097" h="1884797">
                <a:moveTo>
                  <a:pt x="369421" y="1884797"/>
                </a:moveTo>
                <a:cubicBezTo>
                  <a:pt x="178227" y="1797727"/>
                  <a:pt x="-12967" y="1710658"/>
                  <a:pt x="690" y="1638954"/>
                </a:cubicBezTo>
                <a:cubicBezTo>
                  <a:pt x="14347" y="1567250"/>
                  <a:pt x="430876" y="1539934"/>
                  <a:pt x="451361" y="1454572"/>
                </a:cubicBezTo>
                <a:cubicBezTo>
                  <a:pt x="471846" y="1369210"/>
                  <a:pt x="116773" y="1236045"/>
                  <a:pt x="123601" y="1126781"/>
                </a:cubicBezTo>
                <a:cubicBezTo>
                  <a:pt x="130429" y="1017517"/>
                  <a:pt x="471846" y="880938"/>
                  <a:pt x="492331" y="798990"/>
                </a:cubicBezTo>
                <a:cubicBezTo>
                  <a:pt x="512816" y="717042"/>
                  <a:pt x="205541" y="730700"/>
                  <a:pt x="246511" y="635094"/>
                </a:cubicBezTo>
                <a:cubicBezTo>
                  <a:pt x="287481" y="539488"/>
                  <a:pt x="673282" y="331205"/>
                  <a:pt x="738151" y="225356"/>
                </a:cubicBezTo>
                <a:cubicBezTo>
                  <a:pt x="803020" y="119507"/>
                  <a:pt x="635726" y="0"/>
                  <a:pt x="635726" y="0"/>
                </a:cubicBezTo>
              </a:path>
            </a:pathLst>
          </a:custGeom>
          <a:ln>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 name="Picture 2" descr="grass circle 01.png"/>
          <p:cNvPicPr>
            <a:picLocks noChangeAspect="1"/>
          </p:cNvPicPr>
          <p:nvPr/>
        </p:nvPicPr>
        <p:blipFill rotWithShape="1">
          <a:blip r:embed="rId8">
            <a:extLst>
              <a:ext uri="{28A0092B-C50C-407E-A947-70E740481C1C}">
                <a14:useLocalDpi xmlns:a14="http://schemas.microsoft.com/office/drawing/2010/main" val="0"/>
              </a:ext>
            </a:extLst>
          </a:blip>
          <a:srcRect l="70721" t="63433" r="16281" b="17974"/>
          <a:stretch/>
        </p:blipFill>
        <p:spPr>
          <a:xfrm>
            <a:off x="6504597" y="4743038"/>
            <a:ext cx="1188529" cy="1074712"/>
          </a:xfrm>
          <a:prstGeom prst="rect">
            <a:avLst/>
          </a:prstGeom>
        </p:spPr>
      </p:pic>
      <p:pic>
        <p:nvPicPr>
          <p:cNvPr id="27" name="Picture 58" descr="circles entire"/>
          <p:cNvPicPr>
            <a:picLocks noChangeAspect="1" noChangeArrowheads="1"/>
          </p:cNvPicPr>
          <p:nvPr/>
        </p:nvPicPr>
        <p:blipFill rotWithShape="1">
          <a:blip r:embed="rId3">
            <a:extLst>
              <a:ext uri="{28A0092B-C50C-407E-A947-70E740481C1C}">
                <a14:useLocalDpi xmlns:a14="http://schemas.microsoft.com/office/drawing/2010/main" val="0"/>
              </a:ext>
            </a:extLst>
          </a:blip>
          <a:srcRect l="75555" t="51669" r="14434" b="33175"/>
          <a:stretch/>
        </p:blipFill>
        <p:spPr bwMode="auto">
          <a:xfrm>
            <a:off x="6896766" y="4968096"/>
            <a:ext cx="419000" cy="403745"/>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Freeform 19"/>
          <p:cNvSpPr/>
          <p:nvPr/>
        </p:nvSpPr>
        <p:spPr>
          <a:xfrm rot="5400000">
            <a:off x="6478966" y="4497508"/>
            <a:ext cx="537839" cy="626585"/>
          </a:xfrm>
          <a:custGeom>
            <a:avLst/>
            <a:gdLst>
              <a:gd name="connsiteX0" fmla="*/ 1336034 w 1435225"/>
              <a:gd name="connsiteY0" fmla="*/ 0 h 905045"/>
              <a:gd name="connsiteX1" fmla="*/ 1402011 w 1435225"/>
              <a:gd name="connsiteY1" fmla="*/ 329909 h 905045"/>
              <a:gd name="connsiteX2" fmla="*/ 874195 w 1435225"/>
              <a:gd name="connsiteY2" fmla="*/ 313414 h 905045"/>
              <a:gd name="connsiteX3" fmla="*/ 626781 w 1435225"/>
              <a:gd name="connsiteY3" fmla="*/ 890756 h 905045"/>
              <a:gd name="connsiteX4" fmla="*/ 0 w 1435225"/>
              <a:gd name="connsiteY4" fmla="*/ 742297 h 90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225" h="905045">
                <a:moveTo>
                  <a:pt x="1336034" y="0"/>
                </a:moveTo>
                <a:cubicBezTo>
                  <a:pt x="1407509" y="138836"/>
                  <a:pt x="1478984" y="277673"/>
                  <a:pt x="1402011" y="329909"/>
                </a:cubicBezTo>
                <a:cubicBezTo>
                  <a:pt x="1325038" y="382145"/>
                  <a:pt x="1003400" y="219940"/>
                  <a:pt x="874195" y="313414"/>
                </a:cubicBezTo>
                <a:cubicBezTo>
                  <a:pt x="744990" y="406888"/>
                  <a:pt x="772480" y="819275"/>
                  <a:pt x="626781" y="890756"/>
                </a:cubicBezTo>
                <a:cubicBezTo>
                  <a:pt x="481082" y="962237"/>
                  <a:pt x="0" y="742297"/>
                  <a:pt x="0" y="742297"/>
                </a:cubicBezTo>
              </a:path>
            </a:pathLst>
          </a:custGeom>
          <a:ln w="38100" cmpd="sng">
            <a:solidFill>
              <a:srgbClr val="00FF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7179355" y="2902697"/>
            <a:ext cx="1348493" cy="2101432"/>
          </a:xfrm>
          <a:custGeom>
            <a:avLst/>
            <a:gdLst>
              <a:gd name="connsiteX0" fmla="*/ 184230 w 1348493"/>
              <a:gd name="connsiteY0" fmla="*/ 2101432 h 2101432"/>
              <a:gd name="connsiteX1" fmla="*/ 17907 w 1348493"/>
              <a:gd name="connsiteY1" fmla="*/ 1753713 h 2101432"/>
              <a:gd name="connsiteX2" fmla="*/ 562237 w 1348493"/>
              <a:gd name="connsiteY2" fmla="*/ 1783949 h 2101432"/>
              <a:gd name="connsiteX3" fmla="*/ 426155 w 1348493"/>
              <a:gd name="connsiteY3" fmla="*/ 1375758 h 2101432"/>
              <a:gd name="connsiteX4" fmla="*/ 940245 w 1348493"/>
              <a:gd name="connsiteY4" fmla="*/ 1254812 h 2101432"/>
              <a:gd name="connsiteX5" fmla="*/ 668079 w 1348493"/>
              <a:gd name="connsiteY5" fmla="*/ 982684 h 2101432"/>
              <a:gd name="connsiteX6" fmla="*/ 1257771 w 1348493"/>
              <a:gd name="connsiteY6" fmla="*/ 634965 h 2101432"/>
              <a:gd name="connsiteX7" fmla="*/ 864643 w 1348493"/>
              <a:gd name="connsiteY7" fmla="*/ 317483 h 2101432"/>
              <a:gd name="connsiteX8" fmla="*/ 1348493 w 1348493"/>
              <a:gd name="connsiteY8" fmla="*/ 0 h 210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493" h="2101432">
                <a:moveTo>
                  <a:pt x="184230" y="2101432"/>
                </a:moveTo>
                <a:cubicBezTo>
                  <a:pt x="69568" y="1954029"/>
                  <a:pt x="-45094" y="1806627"/>
                  <a:pt x="17907" y="1753713"/>
                </a:cubicBezTo>
                <a:cubicBezTo>
                  <a:pt x="80908" y="1700799"/>
                  <a:pt x="494196" y="1846941"/>
                  <a:pt x="562237" y="1783949"/>
                </a:cubicBezTo>
                <a:cubicBezTo>
                  <a:pt x="630278" y="1720956"/>
                  <a:pt x="363154" y="1463947"/>
                  <a:pt x="426155" y="1375758"/>
                </a:cubicBezTo>
                <a:cubicBezTo>
                  <a:pt x="489156" y="1287569"/>
                  <a:pt x="899924" y="1320324"/>
                  <a:pt x="940245" y="1254812"/>
                </a:cubicBezTo>
                <a:cubicBezTo>
                  <a:pt x="980566" y="1189300"/>
                  <a:pt x="615158" y="1085992"/>
                  <a:pt x="668079" y="982684"/>
                </a:cubicBezTo>
                <a:cubicBezTo>
                  <a:pt x="721000" y="879376"/>
                  <a:pt x="1225010" y="745832"/>
                  <a:pt x="1257771" y="634965"/>
                </a:cubicBezTo>
                <a:cubicBezTo>
                  <a:pt x="1290532" y="524098"/>
                  <a:pt x="849523" y="423310"/>
                  <a:pt x="864643" y="317483"/>
                </a:cubicBezTo>
                <a:cubicBezTo>
                  <a:pt x="879763" y="211656"/>
                  <a:pt x="1348493" y="0"/>
                  <a:pt x="1348493" y="0"/>
                </a:cubicBezTo>
              </a:path>
            </a:pathLst>
          </a:cu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817760" y="1904895"/>
            <a:ext cx="697673" cy="3084116"/>
          </a:xfrm>
          <a:custGeom>
            <a:avLst/>
            <a:gdLst>
              <a:gd name="connsiteX0" fmla="*/ 228299 w 697673"/>
              <a:gd name="connsiteY0" fmla="*/ 0 h 3084116"/>
              <a:gd name="connsiteX1" fmla="*/ 560945 w 697673"/>
              <a:gd name="connsiteY1" fmla="*/ 151182 h 3084116"/>
              <a:gd name="connsiteX2" fmla="*/ 228299 w 697673"/>
              <a:gd name="connsiteY2" fmla="*/ 438428 h 3084116"/>
              <a:gd name="connsiteX3" fmla="*/ 697028 w 697673"/>
              <a:gd name="connsiteY3" fmla="*/ 680320 h 3084116"/>
              <a:gd name="connsiteX4" fmla="*/ 137577 w 697673"/>
              <a:gd name="connsiteY4" fmla="*/ 1012920 h 3084116"/>
              <a:gd name="connsiteX5" fmla="*/ 697028 w 697673"/>
              <a:gd name="connsiteY5" fmla="*/ 1330403 h 3084116"/>
              <a:gd name="connsiteX6" fmla="*/ 1494 w 697673"/>
              <a:gd name="connsiteY6" fmla="*/ 1526940 h 3084116"/>
              <a:gd name="connsiteX7" fmla="*/ 500464 w 697673"/>
              <a:gd name="connsiteY7" fmla="*/ 2131668 h 3084116"/>
              <a:gd name="connsiteX8" fmla="*/ 92216 w 697673"/>
              <a:gd name="connsiteY8" fmla="*/ 2418914 h 3084116"/>
              <a:gd name="connsiteX9" fmla="*/ 576066 w 697673"/>
              <a:gd name="connsiteY9" fmla="*/ 2706160 h 3084116"/>
              <a:gd name="connsiteX10" fmla="*/ 364381 w 697673"/>
              <a:gd name="connsiteY10" fmla="*/ 3084116 h 308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673" h="3084116">
                <a:moveTo>
                  <a:pt x="228299" y="0"/>
                </a:moveTo>
                <a:cubicBezTo>
                  <a:pt x="394622" y="39055"/>
                  <a:pt x="560945" y="78111"/>
                  <a:pt x="560945" y="151182"/>
                </a:cubicBezTo>
                <a:cubicBezTo>
                  <a:pt x="560945" y="224253"/>
                  <a:pt x="205619" y="350238"/>
                  <a:pt x="228299" y="438428"/>
                </a:cubicBezTo>
                <a:cubicBezTo>
                  <a:pt x="250979" y="526618"/>
                  <a:pt x="712148" y="584571"/>
                  <a:pt x="697028" y="680320"/>
                </a:cubicBezTo>
                <a:cubicBezTo>
                  <a:pt x="681908" y="776069"/>
                  <a:pt x="137577" y="904573"/>
                  <a:pt x="137577" y="1012920"/>
                </a:cubicBezTo>
                <a:cubicBezTo>
                  <a:pt x="137577" y="1121267"/>
                  <a:pt x="719708" y="1244733"/>
                  <a:pt x="697028" y="1330403"/>
                </a:cubicBezTo>
                <a:cubicBezTo>
                  <a:pt x="674348" y="1416073"/>
                  <a:pt x="34255" y="1393396"/>
                  <a:pt x="1494" y="1526940"/>
                </a:cubicBezTo>
                <a:cubicBezTo>
                  <a:pt x="-31267" y="1660484"/>
                  <a:pt x="485344" y="1983006"/>
                  <a:pt x="500464" y="2131668"/>
                </a:cubicBezTo>
                <a:cubicBezTo>
                  <a:pt x="515584" y="2280330"/>
                  <a:pt x="79616" y="2323165"/>
                  <a:pt x="92216" y="2418914"/>
                </a:cubicBezTo>
                <a:cubicBezTo>
                  <a:pt x="104816" y="2514663"/>
                  <a:pt x="530705" y="2595293"/>
                  <a:pt x="576066" y="2706160"/>
                </a:cubicBezTo>
                <a:cubicBezTo>
                  <a:pt x="621427" y="2817027"/>
                  <a:pt x="364381" y="3084116"/>
                  <a:pt x="364381" y="3084116"/>
                </a:cubicBezTo>
              </a:path>
            </a:pathLst>
          </a:custGeom>
          <a:ln w="57150">
            <a:solidFill>
              <a:srgbClr val="FFFF00"/>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EDD3814F-A91F-4049-A793-CA07430EB8D0}" type="slidenum">
              <a:rPr lang="en-US" smtClean="0"/>
              <a:t>16</a:t>
            </a:fld>
            <a:endParaRPr lang="en-US"/>
          </a:p>
        </p:txBody>
      </p:sp>
    </p:spTree>
    <p:extLst>
      <p:ext uri="{BB962C8B-B14F-4D97-AF65-F5344CB8AC3E}">
        <p14:creationId xmlns:p14="http://schemas.microsoft.com/office/powerpoint/2010/main" val="147324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par>
                                <p:cTn id="8" presetID="22" presetClass="exit" presetSubtype="1" fill="hold" grpId="1" nodeType="withEffect">
                                  <p:stCondLst>
                                    <p:cond delay="500"/>
                                  </p:stCondLst>
                                  <p:childTnLst>
                                    <p:animEffect transition="out" filter="wipe(up)">
                                      <p:cBhvr>
                                        <p:cTn id="9" dur="2000"/>
                                        <p:tgtEl>
                                          <p:spTgt spid="12"/>
                                        </p:tgtEl>
                                      </p:cBhvr>
                                    </p:animEffect>
                                    <p:set>
                                      <p:cBhvr>
                                        <p:cTn id="10" dur="1" fill="hold">
                                          <p:stCondLst>
                                            <p:cond delay="1999"/>
                                          </p:stCondLst>
                                        </p:cTn>
                                        <p:tgtEl>
                                          <p:spTgt spid="12"/>
                                        </p:tgtEl>
                                        <p:attrNameLst>
                                          <p:attrName>style.visibility</p:attrName>
                                        </p:attrNameLst>
                                      </p:cBhvr>
                                      <p:to>
                                        <p:strVal val="hidden"/>
                                      </p:to>
                                    </p:set>
                                  </p:childTnLst>
                                </p:cTn>
                              </p:par>
                              <p:par>
                                <p:cTn id="11" presetID="32" presetClass="emph" presetSubtype="0" fill="hold" nodeType="withEffect">
                                  <p:stCondLst>
                                    <p:cond delay="2000"/>
                                  </p:stCondLst>
                                  <p:childTnLst>
                                    <p:animRot by="120000">
                                      <p:cBhvr>
                                        <p:cTn id="12" dur="100" fill="hold">
                                          <p:stCondLst>
                                            <p:cond delay="0"/>
                                          </p:stCondLst>
                                        </p:cTn>
                                        <p:tgtEl>
                                          <p:spTgt spid="22"/>
                                        </p:tgtEl>
                                        <p:attrNameLst>
                                          <p:attrName>r</p:attrName>
                                        </p:attrNameLst>
                                      </p:cBhvr>
                                    </p:animRot>
                                    <p:animRot by="-240000">
                                      <p:cBhvr>
                                        <p:cTn id="13" dur="200" fill="hold">
                                          <p:stCondLst>
                                            <p:cond delay="200"/>
                                          </p:stCondLst>
                                        </p:cTn>
                                        <p:tgtEl>
                                          <p:spTgt spid="22"/>
                                        </p:tgtEl>
                                        <p:attrNameLst>
                                          <p:attrName>r</p:attrName>
                                        </p:attrNameLst>
                                      </p:cBhvr>
                                    </p:animRot>
                                    <p:animRot by="240000">
                                      <p:cBhvr>
                                        <p:cTn id="14" dur="200" fill="hold">
                                          <p:stCondLst>
                                            <p:cond delay="400"/>
                                          </p:stCondLst>
                                        </p:cTn>
                                        <p:tgtEl>
                                          <p:spTgt spid="22"/>
                                        </p:tgtEl>
                                        <p:attrNameLst>
                                          <p:attrName>r</p:attrName>
                                        </p:attrNameLst>
                                      </p:cBhvr>
                                    </p:animRot>
                                    <p:animRot by="-240000">
                                      <p:cBhvr>
                                        <p:cTn id="15" dur="200" fill="hold">
                                          <p:stCondLst>
                                            <p:cond delay="600"/>
                                          </p:stCondLst>
                                        </p:cTn>
                                        <p:tgtEl>
                                          <p:spTgt spid="22"/>
                                        </p:tgtEl>
                                        <p:attrNameLst>
                                          <p:attrName>r</p:attrName>
                                        </p:attrNameLst>
                                      </p:cBhvr>
                                    </p:animRot>
                                    <p:animRot by="120000">
                                      <p:cBhvr>
                                        <p:cTn id="16" dur="200" fill="hold">
                                          <p:stCondLst>
                                            <p:cond delay="800"/>
                                          </p:stCondLst>
                                        </p:cTn>
                                        <p:tgtEl>
                                          <p:spTgt spid="22"/>
                                        </p:tgtEl>
                                        <p:attrNameLst>
                                          <p:attrName>r</p:attrName>
                                        </p:attrNameLst>
                                      </p:cBhvr>
                                    </p:animRot>
                                  </p:childTnLst>
                                </p:cTn>
                              </p:par>
                              <p:par>
                                <p:cTn id="17" presetID="22" presetClass="entr" presetSubtype="4" fill="hold" grpId="1" nodeType="withEffect">
                                  <p:stCondLst>
                                    <p:cond delay="22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000"/>
                                        <p:tgtEl>
                                          <p:spTgt spid="4"/>
                                        </p:tgtEl>
                                      </p:cBhvr>
                                    </p:animEffect>
                                  </p:childTnLst>
                                </p:cTn>
                              </p:par>
                              <p:par>
                                <p:cTn id="20" presetID="22" presetClass="exit" presetSubtype="4" fill="hold" grpId="0" nodeType="withEffect">
                                  <p:stCondLst>
                                    <p:cond delay="2700"/>
                                  </p:stCondLst>
                                  <p:childTnLst>
                                    <p:animEffect transition="out" filter="wipe(down)">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par>
                                <p:cTn id="23" presetID="22" presetClass="entr" presetSubtype="2" fill="hold" grpId="0" nodeType="withEffect">
                                  <p:stCondLst>
                                    <p:cond delay="350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1000"/>
                                        <p:tgtEl>
                                          <p:spTgt spid="13"/>
                                        </p:tgtEl>
                                      </p:cBhvr>
                                    </p:animEffect>
                                  </p:childTnLst>
                                </p:cTn>
                              </p:par>
                              <p:par>
                                <p:cTn id="26" presetID="22" presetClass="exit" presetSubtype="2" fill="hold" grpId="1" nodeType="withEffect">
                                  <p:stCondLst>
                                    <p:cond delay="4000"/>
                                  </p:stCondLst>
                                  <p:childTnLst>
                                    <p:animEffect transition="out" filter="wipe(right)">
                                      <p:cBhvr>
                                        <p:cTn id="27" dur="2000"/>
                                        <p:tgtEl>
                                          <p:spTgt spid="13"/>
                                        </p:tgtEl>
                                      </p:cBhvr>
                                    </p:animEffect>
                                    <p:set>
                                      <p:cBhvr>
                                        <p:cTn id="28" dur="1" fill="hold">
                                          <p:stCondLst>
                                            <p:cond delay="1999"/>
                                          </p:stCondLst>
                                        </p:cTn>
                                        <p:tgtEl>
                                          <p:spTgt spid="13"/>
                                        </p:tgtEl>
                                        <p:attrNameLst>
                                          <p:attrName>style.visibility</p:attrName>
                                        </p:attrNameLst>
                                      </p:cBhvr>
                                      <p:to>
                                        <p:strVal val="hidden"/>
                                      </p:to>
                                    </p:set>
                                  </p:childTnLst>
                                </p:cTn>
                              </p:par>
                              <p:par>
                                <p:cTn id="29" presetID="32" presetClass="emph" presetSubtype="0" fill="hold" nodeType="withEffect">
                                  <p:stCondLst>
                                    <p:cond delay="5000"/>
                                  </p:stCondLst>
                                  <p:childTnLst>
                                    <p:animRot by="120000">
                                      <p:cBhvr>
                                        <p:cTn id="30" dur="100" fill="hold">
                                          <p:stCondLst>
                                            <p:cond delay="0"/>
                                          </p:stCondLst>
                                        </p:cTn>
                                        <p:tgtEl>
                                          <p:spTgt spid="24"/>
                                        </p:tgtEl>
                                        <p:attrNameLst>
                                          <p:attrName>r</p:attrName>
                                        </p:attrNameLst>
                                      </p:cBhvr>
                                    </p:animRot>
                                    <p:animRot by="-240000">
                                      <p:cBhvr>
                                        <p:cTn id="31" dur="200" fill="hold">
                                          <p:stCondLst>
                                            <p:cond delay="200"/>
                                          </p:stCondLst>
                                        </p:cTn>
                                        <p:tgtEl>
                                          <p:spTgt spid="24"/>
                                        </p:tgtEl>
                                        <p:attrNameLst>
                                          <p:attrName>r</p:attrName>
                                        </p:attrNameLst>
                                      </p:cBhvr>
                                    </p:animRot>
                                    <p:animRot by="240000">
                                      <p:cBhvr>
                                        <p:cTn id="32" dur="200" fill="hold">
                                          <p:stCondLst>
                                            <p:cond delay="400"/>
                                          </p:stCondLst>
                                        </p:cTn>
                                        <p:tgtEl>
                                          <p:spTgt spid="24"/>
                                        </p:tgtEl>
                                        <p:attrNameLst>
                                          <p:attrName>r</p:attrName>
                                        </p:attrNameLst>
                                      </p:cBhvr>
                                    </p:animRot>
                                    <p:animRot by="-240000">
                                      <p:cBhvr>
                                        <p:cTn id="33" dur="200" fill="hold">
                                          <p:stCondLst>
                                            <p:cond delay="600"/>
                                          </p:stCondLst>
                                        </p:cTn>
                                        <p:tgtEl>
                                          <p:spTgt spid="24"/>
                                        </p:tgtEl>
                                        <p:attrNameLst>
                                          <p:attrName>r</p:attrName>
                                        </p:attrNameLst>
                                      </p:cBhvr>
                                    </p:animRot>
                                    <p:animRot by="120000">
                                      <p:cBhvr>
                                        <p:cTn id="34" dur="200" fill="hold">
                                          <p:stCondLst>
                                            <p:cond delay="800"/>
                                          </p:stCondLst>
                                        </p:cTn>
                                        <p:tgtEl>
                                          <p:spTgt spid="24"/>
                                        </p:tgtEl>
                                        <p:attrNameLst>
                                          <p:attrName>r</p:attrName>
                                        </p:attrNameLst>
                                      </p:cBhvr>
                                    </p:animRot>
                                  </p:childTnLst>
                                </p:cTn>
                              </p:par>
                              <p:par>
                                <p:cTn id="35" presetID="22" presetClass="entr" presetSubtype="4" fill="hold" grpId="0" nodeType="withEffect">
                                  <p:stCondLst>
                                    <p:cond delay="600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2000"/>
                                        <p:tgtEl>
                                          <p:spTgt spid="15"/>
                                        </p:tgtEl>
                                      </p:cBhvr>
                                    </p:animEffect>
                                  </p:childTnLst>
                                </p:cTn>
                              </p:par>
                              <p:par>
                                <p:cTn id="38" presetID="22" presetClass="exit" presetSubtype="4" fill="hold" grpId="1" nodeType="withEffect">
                                  <p:stCondLst>
                                    <p:cond delay="6500"/>
                                  </p:stCondLst>
                                  <p:childTnLst>
                                    <p:animEffect transition="out" filter="wipe(down)">
                                      <p:cBhvr>
                                        <p:cTn id="39" dur="2000"/>
                                        <p:tgtEl>
                                          <p:spTgt spid="15"/>
                                        </p:tgtEl>
                                      </p:cBhvr>
                                    </p:animEffect>
                                    <p:set>
                                      <p:cBhvr>
                                        <p:cTn id="40" dur="1" fill="hold">
                                          <p:stCondLst>
                                            <p:cond delay="19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2000"/>
                                        <p:tgtEl>
                                          <p:spTgt spid="9"/>
                                        </p:tgtEl>
                                      </p:cBhvr>
                                    </p:animEffect>
                                  </p:childTnLst>
                                </p:cTn>
                              </p:par>
                              <p:par>
                                <p:cTn id="46" presetID="22" presetClass="exit" presetSubtype="1" fill="hold" grpId="1" nodeType="withEffect">
                                  <p:stCondLst>
                                    <p:cond delay="500"/>
                                  </p:stCondLst>
                                  <p:childTnLst>
                                    <p:animEffect transition="out" filter="wipe(up)">
                                      <p:cBhvr>
                                        <p:cTn id="47" dur="2000"/>
                                        <p:tgtEl>
                                          <p:spTgt spid="9"/>
                                        </p:tgtEl>
                                      </p:cBhvr>
                                    </p:animEffect>
                                    <p:set>
                                      <p:cBhvr>
                                        <p:cTn id="48" dur="1" fill="hold">
                                          <p:stCondLst>
                                            <p:cond delay="1999"/>
                                          </p:stCondLst>
                                        </p:cTn>
                                        <p:tgtEl>
                                          <p:spTgt spid="9"/>
                                        </p:tgtEl>
                                        <p:attrNameLst>
                                          <p:attrName>style.visibility</p:attrName>
                                        </p:attrNameLst>
                                      </p:cBhvr>
                                      <p:to>
                                        <p:strVal val="hidden"/>
                                      </p:to>
                                    </p:set>
                                  </p:childTnLst>
                                </p:cTn>
                              </p:par>
                              <p:par>
                                <p:cTn id="49" presetID="32" presetClass="emph" presetSubtype="0" fill="hold" nodeType="withEffect">
                                  <p:stCondLst>
                                    <p:cond delay="1500"/>
                                  </p:stCondLst>
                                  <p:childTnLst>
                                    <p:animRot by="120000">
                                      <p:cBhvr>
                                        <p:cTn id="50" dur="100" fill="hold">
                                          <p:stCondLst>
                                            <p:cond delay="0"/>
                                          </p:stCondLst>
                                        </p:cTn>
                                        <p:tgtEl>
                                          <p:spTgt spid="3"/>
                                        </p:tgtEl>
                                        <p:attrNameLst>
                                          <p:attrName>r</p:attrName>
                                        </p:attrNameLst>
                                      </p:cBhvr>
                                    </p:animRot>
                                    <p:animRot by="-240000">
                                      <p:cBhvr>
                                        <p:cTn id="51" dur="200" fill="hold">
                                          <p:stCondLst>
                                            <p:cond delay="200"/>
                                          </p:stCondLst>
                                        </p:cTn>
                                        <p:tgtEl>
                                          <p:spTgt spid="3"/>
                                        </p:tgtEl>
                                        <p:attrNameLst>
                                          <p:attrName>r</p:attrName>
                                        </p:attrNameLst>
                                      </p:cBhvr>
                                    </p:animRot>
                                    <p:animRot by="240000">
                                      <p:cBhvr>
                                        <p:cTn id="52" dur="200" fill="hold">
                                          <p:stCondLst>
                                            <p:cond delay="400"/>
                                          </p:stCondLst>
                                        </p:cTn>
                                        <p:tgtEl>
                                          <p:spTgt spid="3"/>
                                        </p:tgtEl>
                                        <p:attrNameLst>
                                          <p:attrName>r</p:attrName>
                                        </p:attrNameLst>
                                      </p:cBhvr>
                                    </p:animRot>
                                    <p:animRot by="-240000">
                                      <p:cBhvr>
                                        <p:cTn id="53" dur="200" fill="hold">
                                          <p:stCondLst>
                                            <p:cond delay="600"/>
                                          </p:stCondLst>
                                        </p:cTn>
                                        <p:tgtEl>
                                          <p:spTgt spid="3"/>
                                        </p:tgtEl>
                                        <p:attrNameLst>
                                          <p:attrName>r</p:attrName>
                                        </p:attrNameLst>
                                      </p:cBhvr>
                                    </p:animRot>
                                    <p:animRot by="120000">
                                      <p:cBhvr>
                                        <p:cTn id="54" dur="200" fill="hold">
                                          <p:stCondLst>
                                            <p:cond delay="800"/>
                                          </p:stCondLst>
                                        </p:cTn>
                                        <p:tgtEl>
                                          <p:spTgt spid="3"/>
                                        </p:tgtEl>
                                        <p:attrNameLst>
                                          <p:attrName>r</p:attrName>
                                        </p:attrNameLst>
                                      </p:cBhvr>
                                    </p:animRot>
                                  </p:childTnLst>
                                </p:cTn>
                              </p:par>
                              <p:par>
                                <p:cTn id="55" presetID="22" presetClass="entr" presetSubtype="4" fill="hold" grpId="0" nodeType="withEffect">
                                  <p:stCondLst>
                                    <p:cond delay="200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2000"/>
                                        <p:tgtEl>
                                          <p:spTgt spid="8"/>
                                        </p:tgtEl>
                                      </p:cBhvr>
                                    </p:animEffect>
                                  </p:childTnLst>
                                </p:cTn>
                              </p:par>
                              <p:par>
                                <p:cTn id="58" presetID="22" presetClass="exit" presetSubtype="4" fill="hold" grpId="1" nodeType="withEffect">
                                  <p:stCondLst>
                                    <p:cond delay="2500"/>
                                  </p:stCondLst>
                                  <p:childTnLst>
                                    <p:animEffect transition="out" filter="wipe(down)">
                                      <p:cBhvr>
                                        <p:cTn id="59" dur="2000"/>
                                        <p:tgtEl>
                                          <p:spTgt spid="8"/>
                                        </p:tgtEl>
                                      </p:cBhvr>
                                    </p:animEffect>
                                    <p:set>
                                      <p:cBhvr>
                                        <p:cTn id="60" dur="1" fill="hold">
                                          <p:stCondLst>
                                            <p:cond delay="1999"/>
                                          </p:stCondLst>
                                        </p:cTn>
                                        <p:tgtEl>
                                          <p:spTgt spid="8"/>
                                        </p:tgtEl>
                                        <p:attrNameLst>
                                          <p:attrName>style.visibility</p:attrName>
                                        </p:attrNameLst>
                                      </p:cBhvr>
                                      <p:to>
                                        <p:strVal val="hidden"/>
                                      </p:to>
                                    </p:set>
                                  </p:childTnLst>
                                </p:cTn>
                              </p:par>
                              <p:par>
                                <p:cTn id="61" presetID="22" presetClass="entr" presetSubtype="2" fill="hold" grpId="0" nodeType="withEffect">
                                  <p:stCondLst>
                                    <p:cond delay="450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1000"/>
                                        <p:tgtEl>
                                          <p:spTgt spid="20"/>
                                        </p:tgtEl>
                                      </p:cBhvr>
                                    </p:animEffect>
                                  </p:childTnLst>
                                </p:cTn>
                              </p:par>
                              <p:par>
                                <p:cTn id="64" presetID="10" presetClass="entr" presetSubtype="0" fill="hold" nodeType="withEffect">
                                  <p:stCondLst>
                                    <p:cond delay="450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22" presetClass="exit" presetSubtype="2" fill="hold" grpId="1" nodeType="withEffect">
                                  <p:stCondLst>
                                    <p:cond delay="5000"/>
                                  </p:stCondLst>
                                  <p:childTnLst>
                                    <p:animEffect transition="out" filter="wipe(right)">
                                      <p:cBhvr>
                                        <p:cTn id="68" dur="1000"/>
                                        <p:tgtEl>
                                          <p:spTgt spid="20"/>
                                        </p:tgtEl>
                                      </p:cBhvr>
                                    </p:animEffect>
                                    <p:set>
                                      <p:cBhvr>
                                        <p:cTn id="69" dur="1" fill="hold">
                                          <p:stCondLst>
                                            <p:cond delay="999"/>
                                          </p:stCondLst>
                                        </p:cTn>
                                        <p:tgtEl>
                                          <p:spTgt spid="20"/>
                                        </p:tgtEl>
                                        <p:attrNameLst>
                                          <p:attrName>style.visibility</p:attrName>
                                        </p:attrNameLst>
                                      </p:cBhvr>
                                      <p:to>
                                        <p:strVal val="hidden"/>
                                      </p:to>
                                    </p:set>
                                  </p:childTnLst>
                                </p:cTn>
                              </p:par>
                              <p:par>
                                <p:cTn id="70" presetID="32" presetClass="emph" presetSubtype="0" fill="hold" nodeType="withEffect">
                                  <p:stCondLst>
                                    <p:cond delay="5500"/>
                                  </p:stCondLst>
                                  <p:childTnLst>
                                    <p:animRot by="120000">
                                      <p:cBhvr>
                                        <p:cTn id="71" dur="100" fill="hold">
                                          <p:stCondLst>
                                            <p:cond delay="0"/>
                                          </p:stCondLst>
                                        </p:cTn>
                                        <p:tgtEl>
                                          <p:spTgt spid="25"/>
                                        </p:tgtEl>
                                        <p:attrNameLst>
                                          <p:attrName>r</p:attrName>
                                        </p:attrNameLst>
                                      </p:cBhvr>
                                    </p:animRot>
                                    <p:animRot by="-240000">
                                      <p:cBhvr>
                                        <p:cTn id="72" dur="200" fill="hold">
                                          <p:stCondLst>
                                            <p:cond delay="200"/>
                                          </p:stCondLst>
                                        </p:cTn>
                                        <p:tgtEl>
                                          <p:spTgt spid="25"/>
                                        </p:tgtEl>
                                        <p:attrNameLst>
                                          <p:attrName>r</p:attrName>
                                        </p:attrNameLst>
                                      </p:cBhvr>
                                    </p:animRot>
                                    <p:animRot by="240000">
                                      <p:cBhvr>
                                        <p:cTn id="73" dur="200" fill="hold">
                                          <p:stCondLst>
                                            <p:cond delay="400"/>
                                          </p:stCondLst>
                                        </p:cTn>
                                        <p:tgtEl>
                                          <p:spTgt spid="25"/>
                                        </p:tgtEl>
                                        <p:attrNameLst>
                                          <p:attrName>r</p:attrName>
                                        </p:attrNameLst>
                                      </p:cBhvr>
                                    </p:animRot>
                                    <p:animRot by="-240000">
                                      <p:cBhvr>
                                        <p:cTn id="74" dur="200" fill="hold">
                                          <p:stCondLst>
                                            <p:cond delay="600"/>
                                          </p:stCondLst>
                                        </p:cTn>
                                        <p:tgtEl>
                                          <p:spTgt spid="25"/>
                                        </p:tgtEl>
                                        <p:attrNameLst>
                                          <p:attrName>r</p:attrName>
                                        </p:attrNameLst>
                                      </p:cBhvr>
                                    </p:animRot>
                                    <p:animRot by="120000">
                                      <p:cBhvr>
                                        <p:cTn id="75" dur="200" fill="hold">
                                          <p:stCondLst>
                                            <p:cond delay="800"/>
                                          </p:stCondLst>
                                        </p:cTn>
                                        <p:tgtEl>
                                          <p:spTgt spid="25"/>
                                        </p:tgtEl>
                                        <p:attrNameLst>
                                          <p:attrName>r</p:attrName>
                                        </p:attrNameLst>
                                      </p:cBhvr>
                                    </p:animRot>
                                  </p:childTnLst>
                                </p:cTn>
                              </p:par>
                              <p:par>
                                <p:cTn id="76" presetID="22" presetClass="entr" presetSubtype="4" fill="hold" grpId="0" nodeType="withEffect">
                                  <p:stCondLst>
                                    <p:cond delay="6000"/>
                                  </p:stCondLst>
                                  <p:childTnLst>
                                    <p:set>
                                      <p:cBhvr>
                                        <p:cTn id="77" dur="1" fill="hold">
                                          <p:stCondLst>
                                            <p:cond delay="0"/>
                                          </p:stCondLst>
                                        </p:cTn>
                                        <p:tgtEl>
                                          <p:spTgt spid="7"/>
                                        </p:tgtEl>
                                        <p:attrNameLst>
                                          <p:attrName>style.visibility</p:attrName>
                                        </p:attrNameLst>
                                      </p:cBhvr>
                                      <p:to>
                                        <p:strVal val="visible"/>
                                      </p:to>
                                    </p:set>
                                    <p:animEffect transition="in" filter="wipe(down)">
                                      <p:cBhvr>
                                        <p:cTn id="78" dur="2000"/>
                                        <p:tgtEl>
                                          <p:spTgt spid="7"/>
                                        </p:tgtEl>
                                      </p:cBhvr>
                                    </p:animEffect>
                                  </p:childTnLst>
                                </p:cTn>
                              </p:par>
                              <p:par>
                                <p:cTn id="79" presetID="22" presetClass="exit" presetSubtype="4" fill="hold" grpId="1" nodeType="withEffect">
                                  <p:stCondLst>
                                    <p:cond delay="6500"/>
                                  </p:stCondLst>
                                  <p:childTnLst>
                                    <p:animEffect transition="out" filter="wipe(down)">
                                      <p:cBhvr>
                                        <p:cTn id="80" dur="2000"/>
                                        <p:tgtEl>
                                          <p:spTgt spid="7"/>
                                        </p:tgtEl>
                                      </p:cBhvr>
                                    </p:animEffect>
                                    <p:set>
                                      <p:cBhvr>
                                        <p:cTn id="81" dur="1" fill="hold">
                                          <p:stCondLst>
                                            <p:cond delay="1999"/>
                                          </p:stCondLst>
                                        </p:cTn>
                                        <p:tgtEl>
                                          <p:spTgt spid="7"/>
                                        </p:tgtEl>
                                        <p:attrNameLst>
                                          <p:attrName>style.visibility</p:attrName>
                                        </p:attrNameLst>
                                      </p:cBhvr>
                                      <p:to>
                                        <p:strVal val="hidden"/>
                                      </p:to>
                                    </p:set>
                                  </p:childTnLst>
                                </p:cTn>
                              </p:par>
                              <p:par>
                                <p:cTn id="82" presetID="22" presetClass="entr" presetSubtype="4" fill="hold" grpId="0" nodeType="withEffect">
                                  <p:stCondLst>
                                    <p:cond delay="8500"/>
                                  </p:stCondLst>
                                  <p:childTnLst>
                                    <p:set>
                                      <p:cBhvr>
                                        <p:cTn id="83" dur="1" fill="hold">
                                          <p:stCondLst>
                                            <p:cond delay="0"/>
                                          </p:stCondLst>
                                        </p:cTn>
                                        <p:tgtEl>
                                          <p:spTgt spid="19"/>
                                        </p:tgtEl>
                                        <p:attrNameLst>
                                          <p:attrName>style.visibility</p:attrName>
                                        </p:attrNameLst>
                                      </p:cBhvr>
                                      <p:to>
                                        <p:strVal val="visible"/>
                                      </p:to>
                                    </p:set>
                                    <p:animEffect transition="in" filter="wipe(down)">
                                      <p:cBhvr>
                                        <p:cTn id="84" dur="1000"/>
                                        <p:tgtEl>
                                          <p:spTgt spid="19"/>
                                        </p:tgtEl>
                                      </p:cBhvr>
                                    </p:animEffect>
                                  </p:childTnLst>
                                </p:cTn>
                              </p:par>
                              <p:par>
                                <p:cTn id="85" presetID="22" presetClass="exit" presetSubtype="4" fill="hold" grpId="1" nodeType="withEffect">
                                  <p:stCondLst>
                                    <p:cond delay="9000"/>
                                  </p:stCondLst>
                                  <p:childTnLst>
                                    <p:animEffect transition="out" filter="wipe(down)">
                                      <p:cBhvr>
                                        <p:cTn id="86" dur="1000"/>
                                        <p:tgtEl>
                                          <p:spTgt spid="19"/>
                                        </p:tgtEl>
                                      </p:cBhvr>
                                    </p:animEffect>
                                    <p:set>
                                      <p:cBhvr>
                                        <p:cTn id="87" dur="1" fill="hold">
                                          <p:stCondLst>
                                            <p:cond delay="999"/>
                                          </p:stCondLst>
                                        </p:cTn>
                                        <p:tgtEl>
                                          <p:spTgt spid="19"/>
                                        </p:tgtEl>
                                        <p:attrNameLst>
                                          <p:attrName>style.visibility</p:attrName>
                                        </p:attrNameLst>
                                      </p:cBhvr>
                                      <p:to>
                                        <p:strVal val="hidden"/>
                                      </p:to>
                                    </p:set>
                                  </p:childTnLst>
                                </p:cTn>
                              </p:par>
                              <p:par>
                                <p:cTn id="88" presetID="10" presetClass="entr" presetSubtype="0" fill="hold" nodeType="withEffect">
                                  <p:stCondLst>
                                    <p:cond delay="850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par>
                                <p:cTn id="91" presetID="32" presetClass="emph" presetSubtype="0" fill="hold" nodeType="withEffect">
                                  <p:stCondLst>
                                    <p:cond delay="9500"/>
                                  </p:stCondLst>
                                  <p:childTnLst>
                                    <p:animRot by="120000">
                                      <p:cBhvr>
                                        <p:cTn id="92" dur="100" fill="hold">
                                          <p:stCondLst>
                                            <p:cond delay="0"/>
                                          </p:stCondLst>
                                        </p:cTn>
                                        <p:tgtEl>
                                          <p:spTgt spid="26"/>
                                        </p:tgtEl>
                                        <p:attrNameLst>
                                          <p:attrName>r</p:attrName>
                                        </p:attrNameLst>
                                      </p:cBhvr>
                                    </p:animRot>
                                    <p:animRot by="-240000">
                                      <p:cBhvr>
                                        <p:cTn id="93" dur="200" fill="hold">
                                          <p:stCondLst>
                                            <p:cond delay="200"/>
                                          </p:stCondLst>
                                        </p:cTn>
                                        <p:tgtEl>
                                          <p:spTgt spid="26"/>
                                        </p:tgtEl>
                                        <p:attrNameLst>
                                          <p:attrName>r</p:attrName>
                                        </p:attrNameLst>
                                      </p:cBhvr>
                                    </p:animRot>
                                    <p:animRot by="240000">
                                      <p:cBhvr>
                                        <p:cTn id="94" dur="200" fill="hold">
                                          <p:stCondLst>
                                            <p:cond delay="400"/>
                                          </p:stCondLst>
                                        </p:cTn>
                                        <p:tgtEl>
                                          <p:spTgt spid="26"/>
                                        </p:tgtEl>
                                        <p:attrNameLst>
                                          <p:attrName>r</p:attrName>
                                        </p:attrNameLst>
                                      </p:cBhvr>
                                    </p:animRot>
                                    <p:animRot by="-240000">
                                      <p:cBhvr>
                                        <p:cTn id="95" dur="200" fill="hold">
                                          <p:stCondLst>
                                            <p:cond delay="600"/>
                                          </p:stCondLst>
                                        </p:cTn>
                                        <p:tgtEl>
                                          <p:spTgt spid="26"/>
                                        </p:tgtEl>
                                        <p:attrNameLst>
                                          <p:attrName>r</p:attrName>
                                        </p:attrNameLst>
                                      </p:cBhvr>
                                    </p:animRot>
                                    <p:animRot by="120000">
                                      <p:cBhvr>
                                        <p:cTn id="96" dur="200" fill="hold">
                                          <p:stCondLst>
                                            <p:cond delay="800"/>
                                          </p:stCondLst>
                                        </p:cTn>
                                        <p:tgtEl>
                                          <p:spTgt spid="26"/>
                                        </p:tgtEl>
                                        <p:attrNameLst>
                                          <p:attrName>r</p:attrName>
                                        </p:attrNameLst>
                                      </p:cBhvr>
                                    </p:animRot>
                                  </p:childTnLst>
                                </p:cTn>
                              </p:par>
                              <p:par>
                                <p:cTn id="97" presetID="22" presetClass="entr" presetSubtype="4" fill="hold" grpId="0" nodeType="withEffect">
                                  <p:stCondLst>
                                    <p:cond delay="10000"/>
                                  </p:stCondLst>
                                  <p:childTnLst>
                                    <p:set>
                                      <p:cBhvr>
                                        <p:cTn id="98" dur="1" fill="hold">
                                          <p:stCondLst>
                                            <p:cond delay="0"/>
                                          </p:stCondLst>
                                        </p:cTn>
                                        <p:tgtEl>
                                          <p:spTgt spid="21"/>
                                        </p:tgtEl>
                                        <p:attrNameLst>
                                          <p:attrName>style.visibility</p:attrName>
                                        </p:attrNameLst>
                                      </p:cBhvr>
                                      <p:to>
                                        <p:strVal val="visible"/>
                                      </p:to>
                                    </p:set>
                                    <p:animEffect transition="in" filter="wipe(down)">
                                      <p:cBhvr>
                                        <p:cTn id="99" dur="2000"/>
                                        <p:tgtEl>
                                          <p:spTgt spid="21"/>
                                        </p:tgtEl>
                                      </p:cBhvr>
                                    </p:animEffect>
                                  </p:childTnLst>
                                </p:cTn>
                              </p:par>
                              <p:par>
                                <p:cTn id="100" presetID="22" presetClass="exit" presetSubtype="4" fill="hold" grpId="1" nodeType="withEffect">
                                  <p:stCondLst>
                                    <p:cond delay="10500"/>
                                  </p:stCondLst>
                                  <p:childTnLst>
                                    <p:animEffect transition="out" filter="wipe(down)">
                                      <p:cBhvr>
                                        <p:cTn id="101" dur="2000"/>
                                        <p:tgtEl>
                                          <p:spTgt spid="21"/>
                                        </p:tgtEl>
                                      </p:cBhvr>
                                    </p:animEffect>
                                    <p:set>
                                      <p:cBhvr>
                                        <p:cTn id="102"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15" grpId="1" animBg="1"/>
      <p:bldP spid="13" grpId="0" animBg="1"/>
      <p:bldP spid="13" grpId="1" animBg="1"/>
      <p:bldP spid="19" grpId="0" animBg="1"/>
      <p:bldP spid="19" grpId="1" animBg="1"/>
      <p:bldP spid="21" grpId="0" animBg="1"/>
      <p:bldP spid="21" grpId="1" animBg="1"/>
      <p:bldP spid="4" grpId="0" animBg="1"/>
      <p:bldP spid="4" grpId="1" animBg="1"/>
      <p:bldP spid="7" grpId="0" animBg="1"/>
      <p:bldP spid="7" grpId="1" animBg="1"/>
      <p:bldP spid="20" grpId="0" animBg="1"/>
      <p:bldP spid="20" grpId="1" animBg="1"/>
      <p:bldP spid="8" grpId="0" animBg="1"/>
      <p:bldP spid="8" grpId="1"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936"/>
            <a:ext cx="8831385" cy="1143000"/>
          </a:xfrm>
        </p:spPr>
        <p:txBody>
          <a:bodyPr>
            <a:normAutofit fontScale="90000"/>
          </a:bodyPr>
          <a:lstStyle/>
          <a:p>
            <a:pPr marL="0" indent="0"/>
            <a:r>
              <a:rPr lang="en-US" b="1" dirty="0"/>
              <a:t>Energy and the Organic Matter Pyramid</a:t>
            </a:r>
            <a:endParaRPr lang="en-US" b="1" i="1" dirty="0"/>
          </a:p>
        </p:txBody>
      </p:sp>
      <p:sp>
        <p:nvSpPr>
          <p:cNvPr id="3" name="Content Placeholder 2"/>
          <p:cNvSpPr>
            <a:spLocks noGrp="1"/>
          </p:cNvSpPr>
          <p:nvPr>
            <p:ph sz="half" idx="1"/>
          </p:nvPr>
        </p:nvSpPr>
        <p:spPr>
          <a:xfrm>
            <a:off x="457200" y="1600201"/>
            <a:ext cx="3112306" cy="3781884"/>
          </a:xfrm>
        </p:spPr>
        <p:txBody>
          <a:bodyPr>
            <a:normAutofit/>
          </a:bodyPr>
          <a:lstStyle/>
          <a:p>
            <a:pPr marL="0" indent="0">
              <a:buNone/>
            </a:pPr>
            <a:endParaRPr lang="en-US" b="1"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EDD3814F-A91F-4049-A793-CA07430EB8D0}" type="slidenum">
              <a:rPr lang="en-US" smtClean="0"/>
              <a:t>17</a:t>
            </a:fld>
            <a:endParaRPr lang="en-US"/>
          </a:p>
        </p:txBody>
      </p:sp>
      <p:sp>
        <p:nvSpPr>
          <p:cNvPr id="15" name="Content Placeholder 2"/>
          <p:cNvSpPr>
            <a:spLocks noGrp="1"/>
          </p:cNvSpPr>
          <p:nvPr>
            <p:ph sz="half" idx="1"/>
          </p:nvPr>
        </p:nvSpPr>
        <p:spPr>
          <a:xfrm>
            <a:off x="581956" y="1432936"/>
            <a:ext cx="5614183" cy="4968875"/>
          </a:xfrm>
        </p:spPr>
        <p:txBody>
          <a:bodyPr>
            <a:normAutofit fontScale="92500" lnSpcReduction="10000"/>
          </a:bodyPr>
          <a:lstStyle/>
          <a:p>
            <a:pPr marL="0" indent="0">
              <a:buNone/>
            </a:pPr>
            <a:r>
              <a:rPr lang="en-US" dirty="0"/>
              <a:t>When we traced carbon through organic matter pools, we saw that there were fewer carbon atoms at each trophic level due to </a:t>
            </a:r>
            <a:r>
              <a:rPr lang="en-US" u="sng" dirty="0"/>
              <a:t>cellular respiration</a:t>
            </a:r>
            <a:r>
              <a:rPr lang="en-US" dirty="0"/>
              <a:t>. Fewer carbon atoms means fewer animals at each level. This resulted in the </a:t>
            </a:r>
            <a:r>
              <a:rPr lang="en-US" b="1" dirty="0"/>
              <a:t>organic matter pyramid.</a:t>
            </a:r>
          </a:p>
          <a:p>
            <a:pPr marL="0" indent="0">
              <a:buNone/>
            </a:pPr>
            <a:endParaRPr lang="en-US" b="1" dirty="0"/>
          </a:p>
          <a:p>
            <a:pPr marL="0" indent="0">
              <a:buNone/>
            </a:pPr>
            <a:r>
              <a:rPr lang="en-US" dirty="0"/>
              <a:t>Since we know </a:t>
            </a:r>
            <a:r>
              <a:rPr lang="en-US" b="1" dirty="0">
                <a:solidFill>
                  <a:srgbClr val="008000"/>
                </a:solidFill>
              </a:rPr>
              <a:t>chemical energy </a:t>
            </a:r>
            <a:r>
              <a:rPr lang="en-US" dirty="0"/>
              <a:t>follows </a:t>
            </a:r>
            <a:r>
              <a:rPr lang="en-US" b="1" dirty="0"/>
              <a:t>organic</a:t>
            </a:r>
            <a:r>
              <a:rPr lang="en-US" dirty="0"/>
              <a:t> molecules, what would the distribution of energy in an ecosystem look like?</a:t>
            </a:r>
          </a:p>
          <a:p>
            <a:pPr marL="0" indent="0">
              <a:buNone/>
            </a:pPr>
            <a:endParaRPr lang="en-US" dirty="0"/>
          </a:p>
          <a:p>
            <a:pPr marL="0" indent="0">
              <a:buNone/>
            </a:pPr>
            <a:endParaRPr lang="en-US" dirty="0"/>
          </a:p>
          <a:p>
            <a:pPr marL="0" indent="0">
              <a:buNone/>
            </a:pPr>
            <a:endParaRPr lang="en-US" b="1" i="1" dirty="0"/>
          </a:p>
          <a:p>
            <a:pPr marL="0" indent="0">
              <a:buNone/>
            </a:pPr>
            <a:endParaRPr lang="en-US" b="1" i="1" dirty="0"/>
          </a:p>
          <a:p>
            <a:pPr marL="0" indent="0">
              <a:buNone/>
            </a:pPr>
            <a:endParaRPr lang="en-US" b="1" i="1" dirty="0"/>
          </a:p>
        </p:txBody>
      </p:sp>
      <p:grpSp>
        <p:nvGrpSpPr>
          <p:cNvPr id="8" name="Group 7"/>
          <p:cNvGrpSpPr/>
          <p:nvPr/>
        </p:nvGrpSpPr>
        <p:grpSpPr>
          <a:xfrm>
            <a:off x="5789007" y="1416736"/>
            <a:ext cx="2900902" cy="4614769"/>
            <a:chOff x="5876664" y="1122340"/>
            <a:chExt cx="3346279" cy="5261497"/>
          </a:xfrm>
        </p:grpSpPr>
        <p:grpSp>
          <p:nvGrpSpPr>
            <p:cNvPr id="9" name="Group 8"/>
            <p:cNvGrpSpPr/>
            <p:nvPr/>
          </p:nvGrpSpPr>
          <p:grpSpPr>
            <a:xfrm>
              <a:off x="5876664" y="4514912"/>
              <a:ext cx="3346279" cy="1868925"/>
              <a:chOff x="5760090" y="4445803"/>
              <a:chExt cx="3346279" cy="1868925"/>
            </a:xfrm>
          </p:grpSpPr>
          <p:pic>
            <p:nvPicPr>
              <p:cNvPr id="21" name="forb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70512" y="4445803"/>
                <a:ext cx="1107312" cy="15240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2" name="Group 21"/>
              <p:cNvGrpSpPr/>
              <p:nvPr/>
            </p:nvGrpSpPr>
            <p:grpSpPr>
              <a:xfrm>
                <a:off x="5760090" y="4445803"/>
                <a:ext cx="3346279" cy="1868925"/>
                <a:chOff x="5766724" y="4440209"/>
                <a:chExt cx="3346279" cy="1868925"/>
              </a:xfrm>
            </p:grpSpPr>
            <p:pic>
              <p:nvPicPr>
                <p:cNvPr id="23" name="forb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54508" y="4440209"/>
                  <a:ext cx="1107312" cy="1524000"/>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forb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05691" y="4575958"/>
                  <a:ext cx="1107312" cy="1524000"/>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forb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0774" y="4445803"/>
                  <a:ext cx="1107312" cy="1524000"/>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forb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66724" y="4785134"/>
                  <a:ext cx="1107312" cy="1524000"/>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10" name="&quot;Producers&quot;"/>
            <p:cNvSpPr txBox="1"/>
            <p:nvPr/>
          </p:nvSpPr>
          <p:spPr>
            <a:xfrm>
              <a:off x="6957049" y="5730626"/>
              <a:ext cx="1139223" cy="369332"/>
            </a:xfrm>
            <a:prstGeom prst="rect">
              <a:avLst/>
            </a:prstGeom>
            <a:noFill/>
          </p:spPr>
          <p:txBody>
            <a:bodyPr wrap="none" rtlCol="0">
              <a:spAutoFit/>
            </a:bodyPr>
            <a:lstStyle/>
            <a:p>
              <a:r>
                <a:rPr lang="en-US" b="1" dirty="0"/>
                <a:t>Producers</a:t>
              </a:r>
            </a:p>
          </p:txBody>
        </p:sp>
        <p:grpSp>
          <p:nvGrpSpPr>
            <p:cNvPr id="11" name="Group 10"/>
            <p:cNvGrpSpPr/>
            <p:nvPr/>
          </p:nvGrpSpPr>
          <p:grpSpPr>
            <a:xfrm>
              <a:off x="6532324" y="2778588"/>
              <a:ext cx="2124594" cy="1667043"/>
              <a:chOff x="6532324" y="2778588"/>
              <a:chExt cx="2124594" cy="1667043"/>
            </a:xfrm>
          </p:grpSpPr>
          <p:grpSp>
            <p:nvGrpSpPr>
              <p:cNvPr id="16" name="Group 15"/>
              <p:cNvGrpSpPr/>
              <p:nvPr/>
            </p:nvGrpSpPr>
            <p:grpSpPr>
              <a:xfrm>
                <a:off x="6532324" y="2778588"/>
                <a:ext cx="2124594" cy="1661621"/>
                <a:chOff x="6532324" y="2778588"/>
                <a:chExt cx="2124594" cy="1661621"/>
              </a:xfrm>
            </p:grpSpPr>
            <p:pic>
              <p:nvPicPr>
                <p:cNvPr id="18" name="bunny"/>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32324" y="2992409"/>
                  <a:ext cx="1286406" cy="144780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bunny"/>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49838" y="2778588"/>
                  <a:ext cx="1286406" cy="144780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bunny"/>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70512" y="2992409"/>
                  <a:ext cx="1286406" cy="14478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7" name="&quot;Herbivores&quot;"/>
              <p:cNvSpPr txBox="1"/>
              <p:nvPr/>
            </p:nvSpPr>
            <p:spPr>
              <a:xfrm>
                <a:off x="6856015" y="4076299"/>
                <a:ext cx="1223540" cy="369332"/>
              </a:xfrm>
              <a:prstGeom prst="rect">
                <a:avLst/>
              </a:prstGeom>
              <a:noFill/>
            </p:spPr>
            <p:txBody>
              <a:bodyPr wrap="none" rtlCol="0">
                <a:spAutoFit/>
              </a:bodyPr>
              <a:lstStyle/>
              <a:p>
                <a:r>
                  <a:rPr lang="en-US" b="1" dirty="0"/>
                  <a:t>Herbivores</a:t>
                </a:r>
              </a:p>
            </p:txBody>
          </p:sp>
        </p:grpSp>
        <p:grpSp>
          <p:nvGrpSpPr>
            <p:cNvPr id="12" name="Group 11"/>
            <p:cNvGrpSpPr/>
            <p:nvPr/>
          </p:nvGrpSpPr>
          <p:grpSpPr>
            <a:xfrm>
              <a:off x="6754508" y="1122340"/>
              <a:ext cx="1281437" cy="1552024"/>
              <a:chOff x="6831933" y="4490081"/>
              <a:chExt cx="1281437" cy="1552024"/>
            </a:xfrm>
          </p:grpSpPr>
          <p:pic>
            <p:nvPicPr>
              <p:cNvPr id="13" name="fox"/>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831933" y="4490081"/>
                <a:ext cx="1251183" cy="144780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quot;Carnivores&quot;"/>
              <p:cNvSpPr txBox="1"/>
              <p:nvPr/>
            </p:nvSpPr>
            <p:spPr>
              <a:xfrm>
                <a:off x="6915478" y="5672773"/>
                <a:ext cx="1197892" cy="369332"/>
              </a:xfrm>
              <a:prstGeom prst="rect">
                <a:avLst/>
              </a:prstGeom>
              <a:noFill/>
            </p:spPr>
            <p:txBody>
              <a:bodyPr wrap="none" rtlCol="0">
                <a:spAutoFit/>
              </a:bodyPr>
              <a:lstStyle/>
              <a:p>
                <a:r>
                  <a:rPr lang="en-US" b="1" dirty="0"/>
                  <a:t>Carnivores</a:t>
                </a:r>
              </a:p>
            </p:txBody>
          </p:sp>
        </p:grpSp>
      </p:grpSp>
    </p:spTree>
    <p:extLst>
      <p:ext uri="{BB962C8B-B14F-4D97-AF65-F5344CB8AC3E}">
        <p14:creationId xmlns:p14="http://schemas.microsoft.com/office/powerpoint/2010/main" val="415441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936"/>
            <a:ext cx="8831385" cy="1143000"/>
          </a:xfrm>
        </p:spPr>
        <p:txBody>
          <a:bodyPr>
            <a:normAutofit fontScale="90000"/>
          </a:bodyPr>
          <a:lstStyle/>
          <a:p>
            <a:pPr marL="0" indent="0"/>
            <a:r>
              <a:rPr lang="en-US" b="1" dirty="0"/>
              <a:t>Energy and the Organic Matter Pyramid</a:t>
            </a:r>
            <a:endParaRPr lang="en-US" b="1" i="1" dirty="0"/>
          </a:p>
        </p:txBody>
      </p:sp>
      <p:sp>
        <p:nvSpPr>
          <p:cNvPr id="3" name="Content Placeholder 2"/>
          <p:cNvSpPr>
            <a:spLocks noGrp="1"/>
          </p:cNvSpPr>
          <p:nvPr>
            <p:ph sz="half" idx="1"/>
          </p:nvPr>
        </p:nvSpPr>
        <p:spPr>
          <a:xfrm>
            <a:off x="457200" y="1600201"/>
            <a:ext cx="3112306" cy="3781884"/>
          </a:xfrm>
        </p:spPr>
        <p:txBody>
          <a:bodyPr>
            <a:normAutofit/>
          </a:bodyPr>
          <a:lstStyle/>
          <a:p>
            <a:pPr marL="0" indent="0">
              <a:buNone/>
            </a:pPr>
            <a:endParaRPr lang="en-US" b="1"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EDD3814F-A91F-4049-A793-CA07430EB8D0}" type="slidenum">
              <a:rPr lang="en-US" smtClean="0"/>
              <a:t>18</a:t>
            </a:fld>
            <a:endParaRPr lang="en-US"/>
          </a:p>
        </p:txBody>
      </p:sp>
      <p:sp>
        <p:nvSpPr>
          <p:cNvPr id="15" name="Content Placeholder 2"/>
          <p:cNvSpPr>
            <a:spLocks noGrp="1"/>
          </p:cNvSpPr>
          <p:nvPr>
            <p:ph sz="half" idx="1"/>
          </p:nvPr>
        </p:nvSpPr>
        <p:spPr>
          <a:xfrm>
            <a:off x="743218" y="1432936"/>
            <a:ext cx="5045789" cy="4968875"/>
          </a:xfrm>
        </p:spPr>
        <p:txBody>
          <a:bodyPr>
            <a:normAutofit/>
          </a:bodyPr>
          <a:lstStyle/>
          <a:p>
            <a:pPr marL="0" indent="0">
              <a:buNone/>
            </a:pPr>
            <a:endParaRPr lang="en-US" dirty="0"/>
          </a:p>
          <a:p>
            <a:pPr marL="0" indent="0">
              <a:buNone/>
            </a:pPr>
            <a:endParaRPr lang="en-US" b="1" i="1" dirty="0"/>
          </a:p>
          <a:p>
            <a:pPr marL="0" indent="0">
              <a:buNone/>
            </a:pPr>
            <a:endParaRPr lang="en-US" b="1" i="1" dirty="0"/>
          </a:p>
          <a:p>
            <a:pPr marL="0" indent="0">
              <a:buNone/>
            </a:pPr>
            <a:endParaRPr lang="en-US" b="1" i="1" dirty="0"/>
          </a:p>
        </p:txBody>
      </p:sp>
      <p:grpSp>
        <p:nvGrpSpPr>
          <p:cNvPr id="6" name="Group 5"/>
          <p:cNvGrpSpPr/>
          <p:nvPr/>
        </p:nvGrpSpPr>
        <p:grpSpPr>
          <a:xfrm>
            <a:off x="5487541" y="1600201"/>
            <a:ext cx="2900902" cy="4614769"/>
            <a:chOff x="5876664" y="1122340"/>
            <a:chExt cx="3346279" cy="5261497"/>
          </a:xfrm>
        </p:grpSpPr>
        <p:grpSp>
          <p:nvGrpSpPr>
            <p:cNvPr id="8" name="Group 7"/>
            <p:cNvGrpSpPr/>
            <p:nvPr/>
          </p:nvGrpSpPr>
          <p:grpSpPr>
            <a:xfrm>
              <a:off x="5876664" y="4514912"/>
              <a:ext cx="3346279" cy="1868925"/>
              <a:chOff x="5760090" y="4445803"/>
              <a:chExt cx="3346279" cy="1868925"/>
            </a:xfrm>
          </p:grpSpPr>
          <p:pic>
            <p:nvPicPr>
              <p:cNvPr id="20" name="forb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70512" y="4445803"/>
                <a:ext cx="1107312" cy="15240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1" name="Group 20"/>
              <p:cNvGrpSpPr/>
              <p:nvPr/>
            </p:nvGrpSpPr>
            <p:grpSpPr>
              <a:xfrm>
                <a:off x="5760090" y="4445803"/>
                <a:ext cx="3346279" cy="1868925"/>
                <a:chOff x="5766724" y="4440209"/>
                <a:chExt cx="3346279" cy="1868925"/>
              </a:xfrm>
            </p:grpSpPr>
            <p:pic>
              <p:nvPicPr>
                <p:cNvPr id="22" name="forb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54508" y="4440209"/>
                  <a:ext cx="1107312" cy="1524000"/>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forb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05691" y="4575958"/>
                  <a:ext cx="1107312" cy="1524000"/>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forb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0774" y="4445803"/>
                  <a:ext cx="1107312" cy="1524000"/>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forb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66724" y="4785134"/>
                  <a:ext cx="1107312" cy="1524000"/>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9" name="&quot;Producers&quot;"/>
            <p:cNvSpPr txBox="1"/>
            <p:nvPr/>
          </p:nvSpPr>
          <p:spPr>
            <a:xfrm>
              <a:off x="6957049" y="5730626"/>
              <a:ext cx="1139223" cy="369332"/>
            </a:xfrm>
            <a:prstGeom prst="rect">
              <a:avLst/>
            </a:prstGeom>
            <a:noFill/>
          </p:spPr>
          <p:txBody>
            <a:bodyPr wrap="none" rtlCol="0">
              <a:spAutoFit/>
            </a:bodyPr>
            <a:lstStyle/>
            <a:p>
              <a:r>
                <a:rPr lang="en-US" b="1" dirty="0"/>
                <a:t>Producers</a:t>
              </a:r>
            </a:p>
          </p:txBody>
        </p:sp>
        <p:grpSp>
          <p:nvGrpSpPr>
            <p:cNvPr id="10" name="Group 9"/>
            <p:cNvGrpSpPr/>
            <p:nvPr/>
          </p:nvGrpSpPr>
          <p:grpSpPr>
            <a:xfrm>
              <a:off x="6532324" y="2778588"/>
              <a:ext cx="2124594" cy="1667043"/>
              <a:chOff x="6532324" y="2778588"/>
              <a:chExt cx="2124594" cy="1667043"/>
            </a:xfrm>
          </p:grpSpPr>
          <p:grpSp>
            <p:nvGrpSpPr>
              <p:cNvPr id="14" name="Group 13"/>
              <p:cNvGrpSpPr/>
              <p:nvPr/>
            </p:nvGrpSpPr>
            <p:grpSpPr>
              <a:xfrm>
                <a:off x="6532324" y="2778588"/>
                <a:ext cx="2124594" cy="1661621"/>
                <a:chOff x="6532324" y="2778588"/>
                <a:chExt cx="2124594" cy="1661621"/>
              </a:xfrm>
            </p:grpSpPr>
            <p:pic>
              <p:nvPicPr>
                <p:cNvPr id="17" name="bunny"/>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32324" y="2992409"/>
                  <a:ext cx="1286406" cy="1447800"/>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bunny"/>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49838" y="2778588"/>
                  <a:ext cx="1286406" cy="144780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bunny"/>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70512" y="2992409"/>
                  <a:ext cx="1286406" cy="14478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6" name="&quot;Herbivores&quot;"/>
              <p:cNvSpPr txBox="1"/>
              <p:nvPr/>
            </p:nvSpPr>
            <p:spPr>
              <a:xfrm>
                <a:off x="6856015" y="4076299"/>
                <a:ext cx="1223540" cy="369332"/>
              </a:xfrm>
              <a:prstGeom prst="rect">
                <a:avLst/>
              </a:prstGeom>
              <a:noFill/>
            </p:spPr>
            <p:txBody>
              <a:bodyPr wrap="none" rtlCol="0">
                <a:spAutoFit/>
              </a:bodyPr>
              <a:lstStyle/>
              <a:p>
                <a:r>
                  <a:rPr lang="en-US" b="1" dirty="0"/>
                  <a:t>Herbivores</a:t>
                </a:r>
              </a:p>
            </p:txBody>
          </p:sp>
        </p:grpSp>
        <p:grpSp>
          <p:nvGrpSpPr>
            <p:cNvPr id="11" name="Group 10"/>
            <p:cNvGrpSpPr/>
            <p:nvPr/>
          </p:nvGrpSpPr>
          <p:grpSpPr>
            <a:xfrm>
              <a:off x="6754508" y="1122340"/>
              <a:ext cx="1281437" cy="1552024"/>
              <a:chOff x="6831933" y="4490081"/>
              <a:chExt cx="1281437" cy="1552024"/>
            </a:xfrm>
          </p:grpSpPr>
          <p:pic>
            <p:nvPicPr>
              <p:cNvPr id="12" name="fox"/>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831933" y="4490081"/>
                <a:ext cx="1251183" cy="144780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quot;Carnivores&quot;"/>
              <p:cNvSpPr txBox="1"/>
              <p:nvPr/>
            </p:nvSpPr>
            <p:spPr>
              <a:xfrm>
                <a:off x="6915478" y="5672773"/>
                <a:ext cx="1197892" cy="369332"/>
              </a:xfrm>
              <a:prstGeom prst="rect">
                <a:avLst/>
              </a:prstGeom>
              <a:noFill/>
            </p:spPr>
            <p:txBody>
              <a:bodyPr wrap="none" rtlCol="0">
                <a:spAutoFit/>
              </a:bodyPr>
              <a:lstStyle/>
              <a:p>
                <a:r>
                  <a:rPr lang="en-US" b="1" dirty="0"/>
                  <a:t>Carnivores</a:t>
                </a:r>
              </a:p>
            </p:txBody>
          </p:sp>
        </p:grpSp>
      </p:grpSp>
      <p:sp>
        <p:nvSpPr>
          <p:cNvPr id="5" name="TextBox 4"/>
          <p:cNvSpPr txBox="1"/>
          <p:nvPr/>
        </p:nvSpPr>
        <p:spPr>
          <a:xfrm>
            <a:off x="743217" y="1558471"/>
            <a:ext cx="5122649" cy="3108544"/>
          </a:xfrm>
          <a:prstGeom prst="rect">
            <a:avLst/>
          </a:prstGeom>
          <a:noFill/>
        </p:spPr>
        <p:txBody>
          <a:bodyPr wrap="square" rtlCol="0">
            <a:spAutoFit/>
          </a:bodyPr>
          <a:lstStyle/>
          <a:p>
            <a:r>
              <a:rPr lang="en-US" sz="2800" dirty="0"/>
              <a:t>It looks the same as the organic matter pyramid! Cellular respiration results in the loss of BOTH matter (i.e., carbon) and energy from organisms to form the energy and organic matter pyramids.</a:t>
            </a:r>
          </a:p>
        </p:txBody>
      </p:sp>
    </p:spTree>
    <p:extLst>
      <p:ext uri="{BB962C8B-B14F-4D97-AF65-F5344CB8AC3E}">
        <p14:creationId xmlns:p14="http://schemas.microsoft.com/office/powerpoint/2010/main" val="3229882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15"/>
            <a:ext cx="8229600" cy="1143000"/>
          </a:xfrm>
        </p:spPr>
        <p:txBody>
          <a:bodyPr>
            <a:normAutofit/>
          </a:bodyPr>
          <a:lstStyle/>
          <a:p>
            <a:r>
              <a:rPr lang="en-US" sz="4000" b="1" dirty="0"/>
              <a:t>Matter and Energy in Ecosystems</a:t>
            </a:r>
          </a:p>
        </p:txBody>
      </p:sp>
      <p:sp>
        <p:nvSpPr>
          <p:cNvPr id="4" name="Slide Number Placeholder 3"/>
          <p:cNvSpPr>
            <a:spLocks noGrp="1"/>
          </p:cNvSpPr>
          <p:nvPr>
            <p:ph type="sldNum" sz="quarter" idx="12"/>
          </p:nvPr>
        </p:nvSpPr>
        <p:spPr/>
        <p:txBody>
          <a:bodyPr/>
          <a:lstStyle/>
          <a:p>
            <a:fld id="{92294A01-5C9A-5B49-BA85-52E6C4A953ED}" type="slidenum">
              <a:rPr lang="en-US" smtClean="0"/>
              <a:pPr/>
              <a:t>19</a:t>
            </a:fld>
            <a:endParaRPr lang="en-US"/>
          </a:p>
        </p:txBody>
      </p:sp>
      <p:pic>
        <p:nvPicPr>
          <p:cNvPr id="3" name="Picture 2" descr="BothProcessTools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3085"/>
            <a:ext cx="9144000" cy="5008998"/>
          </a:xfrm>
          <a:prstGeom prst="rect">
            <a:avLst/>
          </a:prstGeom>
        </p:spPr>
      </p:pic>
    </p:spTree>
    <p:extLst>
      <p:ext uri="{BB962C8B-B14F-4D97-AF65-F5344CB8AC3E}">
        <p14:creationId xmlns:p14="http://schemas.microsoft.com/office/powerpoint/2010/main" val="321535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a:stretch/>
        </p:blipFill>
        <p:spPr>
          <a:xfrm>
            <a:off x="187756" y="1699566"/>
            <a:ext cx="8768488" cy="4374856"/>
          </a:xfrm>
          <a:prstGeom prst="rect">
            <a:avLst/>
          </a:prstGeom>
        </p:spPr>
      </p:pic>
      <p:sp>
        <p:nvSpPr>
          <p:cNvPr id="4" name="Title 3"/>
          <p:cNvSpPr>
            <a:spLocks noGrp="1"/>
          </p:cNvSpPr>
          <p:nvPr>
            <p:ph type="title"/>
          </p:nvPr>
        </p:nvSpPr>
        <p:spPr/>
        <p:txBody>
          <a:bodyPr/>
          <a:lstStyle/>
          <a:p>
            <a:r>
              <a:rPr lang="en-US" dirty="0"/>
              <a:t>Unit map</a:t>
            </a:r>
          </a:p>
        </p:txBody>
      </p:sp>
      <p:sp>
        <p:nvSpPr>
          <p:cNvPr id="7" name="Oval Callout 6"/>
          <p:cNvSpPr>
            <a:spLocks noChangeArrowheads="1"/>
          </p:cNvSpPr>
          <p:nvPr/>
        </p:nvSpPr>
        <p:spPr bwMode="auto">
          <a:xfrm rot="21056995">
            <a:off x="6382916" y="860213"/>
            <a:ext cx="924560" cy="924560"/>
          </a:xfrm>
          <a:prstGeom prst="wedgeEllipseCallout">
            <a:avLst>
              <a:gd name="adj1" fmla="val -89627"/>
              <a:gd name="adj2" fmla="val 103567"/>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
        <p:nvSpPr>
          <p:cNvPr id="2" name="Slide Number Placeholder 1">
            <a:extLst>
              <a:ext uri="{FF2B5EF4-FFF2-40B4-BE49-F238E27FC236}">
                <a16:creationId xmlns:a16="http://schemas.microsoft.com/office/drawing/2014/main" id="{74908883-3863-400D-9BF7-0EB36E081C91}"/>
              </a:ext>
            </a:extLst>
          </p:cNvPr>
          <p:cNvSpPr>
            <a:spLocks noGrp="1"/>
          </p:cNvSpPr>
          <p:nvPr>
            <p:ph type="sldNum" sz="quarter" idx="12"/>
          </p:nvPr>
        </p:nvSpPr>
        <p:spPr/>
        <p:txBody>
          <a:bodyPr/>
          <a:lstStyle/>
          <a:p>
            <a:fld id="{C82A8714-C4A1-614E-B309-DB23F8B4D841}" type="slidenum">
              <a:rPr lang="en-US" smtClean="0"/>
              <a:t>2</a:t>
            </a:fld>
            <a:endParaRPr lang="en-US"/>
          </a:p>
        </p:txBody>
      </p:sp>
    </p:spTree>
    <p:extLst>
      <p:ext uri="{BB962C8B-B14F-4D97-AF65-F5344CB8AC3E}">
        <p14:creationId xmlns:p14="http://schemas.microsoft.com/office/powerpoint/2010/main" val="1696907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15"/>
            <a:ext cx="8229600" cy="1143000"/>
          </a:xfrm>
        </p:spPr>
        <p:txBody>
          <a:bodyPr>
            <a:normAutofit/>
          </a:bodyPr>
          <a:lstStyle/>
          <a:p>
            <a:r>
              <a:rPr lang="en-US" sz="4000" b="1" dirty="0"/>
              <a:t>Matter and Energy in Ecosystems</a:t>
            </a:r>
          </a:p>
        </p:txBody>
      </p:sp>
      <p:sp>
        <p:nvSpPr>
          <p:cNvPr id="3" name="Content Placeholder 2"/>
          <p:cNvSpPr>
            <a:spLocks noGrp="1"/>
          </p:cNvSpPr>
          <p:nvPr>
            <p:ph idx="1"/>
          </p:nvPr>
        </p:nvSpPr>
        <p:spPr>
          <a:xfrm>
            <a:off x="278468" y="1730632"/>
            <a:ext cx="3854522" cy="4679980"/>
          </a:xfrm>
        </p:spPr>
        <p:txBody>
          <a:bodyPr>
            <a:noAutofit/>
          </a:bodyPr>
          <a:lstStyle/>
          <a:p>
            <a:pPr marL="514350" lvl="0" indent="-514350">
              <a:buFont typeface="+mj-lt"/>
              <a:buAutoNum type="arabicPeriod"/>
            </a:pPr>
            <a:r>
              <a:rPr lang="en-US" sz="2200" b="1" dirty="0"/>
              <a:t>Matter cycles </a:t>
            </a:r>
            <a:r>
              <a:rPr lang="en-US" sz="2200" dirty="0"/>
              <a:t>through an ecosystem from the </a:t>
            </a:r>
            <a:r>
              <a:rPr lang="en-US" sz="2200" dirty="0">
                <a:solidFill>
                  <a:srgbClr val="0000FF"/>
                </a:solidFill>
              </a:rPr>
              <a:t>atmosphere</a:t>
            </a:r>
            <a:r>
              <a:rPr lang="en-US" sz="2200" dirty="0"/>
              <a:t> -&gt; </a:t>
            </a:r>
            <a:r>
              <a:rPr lang="en-US" sz="2200" dirty="0">
                <a:solidFill>
                  <a:schemeClr val="bg2">
                    <a:lumMod val="50000"/>
                  </a:schemeClr>
                </a:solidFill>
              </a:rPr>
              <a:t>organic molecules </a:t>
            </a:r>
            <a:r>
              <a:rPr lang="en-US" sz="2200" dirty="0"/>
              <a:t>(photosynthesis) -&gt; </a:t>
            </a:r>
            <a:r>
              <a:rPr lang="en-US" sz="2200" dirty="0">
                <a:solidFill>
                  <a:srgbClr val="0000FF"/>
                </a:solidFill>
              </a:rPr>
              <a:t>atmosphere</a:t>
            </a:r>
            <a:r>
              <a:rPr lang="en-US" sz="2200" dirty="0"/>
              <a:t> (cellular respiration).</a:t>
            </a:r>
          </a:p>
          <a:p>
            <a:pPr marL="514350" lvl="0" indent="-514350">
              <a:buFont typeface="+mj-lt"/>
              <a:buAutoNum type="arabicPeriod"/>
            </a:pPr>
            <a:r>
              <a:rPr lang="en-US" sz="2200" b="1" dirty="0"/>
              <a:t>Energy flows </a:t>
            </a:r>
            <a:r>
              <a:rPr lang="en-US" sz="2200" dirty="0"/>
              <a:t>through an ecosystem from the </a:t>
            </a:r>
            <a:r>
              <a:rPr lang="en-US" sz="2400" b="1" dirty="0">
                <a:ln>
                  <a:solidFill>
                    <a:schemeClr val="tx1"/>
                  </a:solidFill>
                </a:ln>
                <a:solidFill>
                  <a:srgbClr val="FFFF00"/>
                </a:solidFill>
              </a:rPr>
              <a:t>sun</a:t>
            </a:r>
            <a:r>
              <a:rPr lang="en-US" sz="2200" dirty="0"/>
              <a:t>-&gt; </a:t>
            </a:r>
            <a:r>
              <a:rPr lang="en-US" sz="2200" dirty="0">
                <a:solidFill>
                  <a:srgbClr val="008000"/>
                </a:solidFill>
              </a:rPr>
              <a:t>chemical energy </a:t>
            </a:r>
            <a:r>
              <a:rPr lang="en-US" sz="2200" dirty="0"/>
              <a:t>(via photosynthesis) -&gt; </a:t>
            </a:r>
            <a:r>
              <a:rPr lang="en-US" sz="2200" dirty="0">
                <a:solidFill>
                  <a:srgbClr val="FF0000"/>
                </a:solidFill>
              </a:rPr>
              <a:t>heat energy </a:t>
            </a:r>
            <a:r>
              <a:rPr lang="en-US" sz="2200" dirty="0"/>
              <a:t>radiated out to space (via cellular respiration)</a:t>
            </a:r>
          </a:p>
          <a:p>
            <a:pPr marL="0" lvl="0" indent="0">
              <a:buNone/>
            </a:pPr>
            <a:endParaRPr lang="en-US" sz="2200" dirty="0"/>
          </a:p>
        </p:txBody>
      </p:sp>
      <p:sp>
        <p:nvSpPr>
          <p:cNvPr id="4" name="Slide Number Placeholder 3"/>
          <p:cNvSpPr>
            <a:spLocks noGrp="1"/>
          </p:cNvSpPr>
          <p:nvPr>
            <p:ph type="sldNum" sz="quarter" idx="12"/>
          </p:nvPr>
        </p:nvSpPr>
        <p:spPr/>
        <p:txBody>
          <a:bodyPr/>
          <a:lstStyle/>
          <a:p>
            <a:fld id="{92294A01-5C9A-5B49-BA85-52E6C4A953ED}" type="slidenum">
              <a:rPr lang="en-US" smtClean="0"/>
              <a:pPr/>
              <a:t>20</a:t>
            </a:fld>
            <a:endParaRPr lang="en-US"/>
          </a:p>
        </p:txBody>
      </p:sp>
      <p:sp>
        <p:nvSpPr>
          <p:cNvPr id="6" name="Rectangle 5"/>
          <p:cNvSpPr/>
          <p:nvPr/>
        </p:nvSpPr>
        <p:spPr>
          <a:xfrm>
            <a:off x="457200" y="825063"/>
            <a:ext cx="8408332" cy="830997"/>
          </a:xfrm>
          <a:prstGeom prst="rect">
            <a:avLst/>
          </a:prstGeom>
        </p:spPr>
        <p:txBody>
          <a:bodyPr wrap="square">
            <a:spAutoFit/>
          </a:bodyPr>
          <a:lstStyle/>
          <a:p>
            <a:pPr marL="1588" lvl="0" indent="-1588">
              <a:buNone/>
            </a:pPr>
            <a:r>
              <a:rPr lang="en-US" sz="2400" dirty="0"/>
              <a:t>Throughout Lesson 3, you’ve traced carbon and energy through an ecosystem, discovering these important points:</a:t>
            </a:r>
          </a:p>
        </p:txBody>
      </p:sp>
      <p:pic>
        <p:nvPicPr>
          <p:cNvPr id="7" name="Picture 6" descr="Cycle vs Flow ProcessTool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058" y="1702530"/>
            <a:ext cx="4016532" cy="4754552"/>
          </a:xfrm>
          <a:prstGeom prst="rect">
            <a:avLst/>
          </a:prstGeom>
        </p:spPr>
      </p:pic>
    </p:spTree>
    <p:extLst>
      <p:ext uri="{BB962C8B-B14F-4D97-AF65-F5344CB8AC3E}">
        <p14:creationId xmlns:p14="http://schemas.microsoft.com/office/powerpoint/2010/main" val="2650704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15"/>
            <a:ext cx="8229600" cy="1143000"/>
          </a:xfrm>
        </p:spPr>
        <p:txBody>
          <a:bodyPr>
            <a:normAutofit/>
          </a:bodyPr>
          <a:lstStyle/>
          <a:p>
            <a:r>
              <a:rPr lang="en-US" sz="4000" b="1" dirty="0"/>
              <a:t>Matter and Energy in Ecosystems</a:t>
            </a:r>
          </a:p>
        </p:txBody>
      </p:sp>
      <p:sp>
        <p:nvSpPr>
          <p:cNvPr id="3" name="Content Placeholder 2"/>
          <p:cNvSpPr>
            <a:spLocks noGrp="1"/>
          </p:cNvSpPr>
          <p:nvPr>
            <p:ph idx="1"/>
          </p:nvPr>
        </p:nvSpPr>
        <p:spPr>
          <a:xfrm>
            <a:off x="17147" y="1035874"/>
            <a:ext cx="3875008" cy="5652792"/>
          </a:xfrm>
        </p:spPr>
        <p:txBody>
          <a:bodyPr>
            <a:noAutofit/>
          </a:bodyPr>
          <a:lstStyle/>
          <a:p>
            <a:pPr marL="514350" lvl="0" indent="-514350">
              <a:buFont typeface="+mj-lt"/>
              <a:buAutoNum type="arabicPeriod" startAt="3"/>
            </a:pPr>
            <a:r>
              <a:rPr lang="en-US" sz="2200" dirty="0"/>
              <a:t>Photosynthesis brings </a:t>
            </a:r>
            <a:r>
              <a:rPr lang="en-US" sz="2200" b="1" dirty="0"/>
              <a:t>matter AND energy </a:t>
            </a:r>
            <a:r>
              <a:rPr lang="en-US" sz="2200" dirty="0"/>
              <a:t>into an ecosystem, converting inorganic carbon to organic carbon, and sunlight energy to chemical energy.</a:t>
            </a:r>
          </a:p>
          <a:p>
            <a:pPr marL="514350" lvl="0" indent="-514350">
              <a:buFont typeface="+mj-lt"/>
              <a:buAutoNum type="arabicPeriod" startAt="3"/>
            </a:pPr>
            <a:endParaRPr lang="en-US" sz="2200" dirty="0"/>
          </a:p>
          <a:p>
            <a:pPr marL="514350" lvl="0" indent="-514350">
              <a:buFont typeface="+mj-lt"/>
              <a:buAutoNum type="arabicPeriod" startAt="3"/>
            </a:pPr>
            <a:r>
              <a:rPr lang="en-US" sz="2200" dirty="0"/>
              <a:t>Herbivores, carnivores, and decomposers </a:t>
            </a:r>
            <a:r>
              <a:rPr lang="en-US" sz="2200" b="1" dirty="0"/>
              <a:t>ALL </a:t>
            </a:r>
            <a:r>
              <a:rPr lang="en-US" sz="2200" dirty="0"/>
              <a:t>depend on producers to satisfy their matter (for biosynthesis) and energy (for movement and cellular processes) needs.</a:t>
            </a:r>
          </a:p>
          <a:p>
            <a:pPr marL="0" lvl="0" indent="0">
              <a:buNone/>
            </a:pPr>
            <a:endParaRPr lang="en-US" sz="2200" dirty="0"/>
          </a:p>
        </p:txBody>
      </p:sp>
      <p:sp>
        <p:nvSpPr>
          <p:cNvPr id="4" name="Slide Number Placeholder 3"/>
          <p:cNvSpPr>
            <a:spLocks noGrp="1"/>
          </p:cNvSpPr>
          <p:nvPr>
            <p:ph type="sldNum" sz="quarter" idx="12"/>
          </p:nvPr>
        </p:nvSpPr>
        <p:spPr/>
        <p:txBody>
          <a:bodyPr/>
          <a:lstStyle/>
          <a:p>
            <a:fld id="{92294A01-5C9A-5B49-BA85-52E6C4A953ED}" type="slidenum">
              <a:rPr lang="en-US" smtClean="0"/>
              <a:pPr/>
              <a:t>21</a:t>
            </a:fld>
            <a:endParaRPr lang="en-US"/>
          </a:p>
        </p:txBody>
      </p:sp>
      <p:pic>
        <p:nvPicPr>
          <p:cNvPr id="6" name="Picture 5" descr="Pools &amp; Fluxes ProcessTool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885" y="1043299"/>
            <a:ext cx="4504915" cy="5204621"/>
          </a:xfrm>
          <a:prstGeom prst="rect">
            <a:avLst/>
          </a:prstGeom>
        </p:spPr>
      </p:pic>
    </p:spTree>
    <p:extLst>
      <p:ext uri="{BB962C8B-B14F-4D97-AF65-F5344CB8AC3E}">
        <p14:creationId xmlns:p14="http://schemas.microsoft.com/office/powerpoint/2010/main" val="2126738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15"/>
            <a:ext cx="8229600" cy="1143000"/>
          </a:xfrm>
        </p:spPr>
        <p:txBody>
          <a:bodyPr>
            <a:normAutofit/>
          </a:bodyPr>
          <a:lstStyle/>
          <a:p>
            <a:r>
              <a:rPr lang="en-US" sz="4000" b="1" dirty="0"/>
              <a:t>Matter and Energy in Ecosystems</a:t>
            </a:r>
          </a:p>
        </p:txBody>
      </p:sp>
      <p:sp>
        <p:nvSpPr>
          <p:cNvPr id="4" name="Slide Number Placeholder 3"/>
          <p:cNvSpPr>
            <a:spLocks noGrp="1"/>
          </p:cNvSpPr>
          <p:nvPr>
            <p:ph type="sldNum" sz="quarter" idx="12"/>
          </p:nvPr>
        </p:nvSpPr>
        <p:spPr/>
        <p:txBody>
          <a:bodyPr/>
          <a:lstStyle/>
          <a:p>
            <a:fld id="{92294A01-5C9A-5B49-BA85-52E6C4A953ED}" type="slidenum">
              <a:rPr lang="en-US" smtClean="0"/>
              <a:pPr/>
              <a:t>22</a:t>
            </a:fld>
            <a:endParaRPr lang="en-US"/>
          </a:p>
        </p:txBody>
      </p:sp>
      <p:pic>
        <p:nvPicPr>
          <p:cNvPr id="3" name="Picture 2" descr="BothProcessTools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26" y="1093085"/>
            <a:ext cx="8889077" cy="5263265"/>
          </a:xfrm>
          <a:prstGeom prst="rect">
            <a:avLst/>
          </a:prstGeom>
        </p:spPr>
      </p:pic>
    </p:spTree>
    <p:extLst>
      <p:ext uri="{BB962C8B-B14F-4D97-AF65-F5344CB8AC3E}">
        <p14:creationId xmlns:p14="http://schemas.microsoft.com/office/powerpoint/2010/main" val="2783328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3632-8C3D-CE44-ABA9-2474F9E34C17}"/>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DF57409D-177F-CC4E-B3F0-774BB4053E95}"/>
              </a:ext>
            </a:extLst>
          </p:cNvPr>
          <p:cNvSpPr>
            <a:spLocks noGrp="1"/>
          </p:cNvSpPr>
          <p:nvPr>
            <p:ph idx="1"/>
          </p:nvPr>
        </p:nvSpPr>
        <p:spPr/>
        <p:txBody>
          <a:bodyPr/>
          <a:lstStyle/>
          <a:p>
            <a:r>
              <a:rPr lang="en-US" dirty="0"/>
              <a:t>Conclusions</a:t>
            </a:r>
          </a:p>
          <a:p>
            <a:pPr lvl="1"/>
            <a:r>
              <a:rPr lang="en-US" dirty="0"/>
              <a:t>What is the only way that energy gets into living plants, animals and decomposers?</a:t>
            </a:r>
          </a:p>
          <a:p>
            <a:r>
              <a:rPr lang="en-US" dirty="0"/>
              <a:t>Predictions</a:t>
            </a:r>
          </a:p>
          <a:p>
            <a:pPr lvl="1"/>
            <a:r>
              <a:rPr lang="en-US" dirty="0"/>
              <a:t>How are matter cycling and energy flow alike </a:t>
            </a:r>
            <a:r>
              <a:rPr lang="en-US"/>
              <a:t>and different?</a:t>
            </a:r>
            <a:endParaRPr lang="en-US" sz="3200" dirty="0"/>
          </a:p>
        </p:txBody>
      </p:sp>
      <p:sp>
        <p:nvSpPr>
          <p:cNvPr id="4" name="Slide Number Placeholder 3">
            <a:extLst>
              <a:ext uri="{FF2B5EF4-FFF2-40B4-BE49-F238E27FC236}">
                <a16:creationId xmlns:a16="http://schemas.microsoft.com/office/drawing/2014/main" id="{48572432-E641-2641-880E-1A836423F77B}"/>
              </a:ext>
            </a:extLst>
          </p:cNvPr>
          <p:cNvSpPr>
            <a:spLocks noGrp="1"/>
          </p:cNvSpPr>
          <p:nvPr>
            <p:ph type="sldNum" sz="quarter" idx="12"/>
          </p:nvPr>
        </p:nvSpPr>
        <p:spPr/>
        <p:txBody>
          <a:bodyPr/>
          <a:lstStyle/>
          <a:p>
            <a:fld id="{D3A1C050-F6FE-0E43-A9D0-F8EEADE3D1E4}" type="slidenum">
              <a:rPr lang="en-US" smtClean="0"/>
              <a:pPr/>
              <a:t>23</a:t>
            </a:fld>
            <a:endParaRPr lang="en-US"/>
          </a:p>
        </p:txBody>
      </p:sp>
    </p:spTree>
    <p:extLst>
      <p:ext uri="{BB962C8B-B14F-4D97-AF65-F5344CB8AC3E}">
        <p14:creationId xmlns:p14="http://schemas.microsoft.com/office/powerpoint/2010/main" val="4221736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Tracing Energy Through an Ecosystem</a:t>
            </a:r>
          </a:p>
        </p:txBody>
      </p:sp>
      <p:sp>
        <p:nvSpPr>
          <p:cNvPr id="4" name="Content Placeholder 3"/>
          <p:cNvSpPr>
            <a:spLocks noGrp="1"/>
          </p:cNvSpPr>
          <p:nvPr>
            <p:ph sz="half" idx="2"/>
          </p:nvPr>
        </p:nvSpPr>
        <p:spPr>
          <a:xfrm>
            <a:off x="762000" y="1417638"/>
            <a:ext cx="7924800" cy="5113791"/>
          </a:xfrm>
        </p:spPr>
        <p:txBody>
          <a:bodyPr>
            <a:normAutofit/>
          </a:bodyPr>
          <a:lstStyle/>
          <a:p>
            <a:pPr marL="0" indent="0">
              <a:buNone/>
            </a:pPr>
            <a:r>
              <a:rPr lang="en-US" dirty="0"/>
              <a:t>Remember the yellow twist ties in the Carbon Dice Game? These represented energy as it moved through different carbon pools. </a:t>
            </a:r>
          </a:p>
          <a:p>
            <a:r>
              <a:rPr lang="en-US" dirty="0"/>
              <a:t>Where did most of the twist ties end up in the game? </a:t>
            </a:r>
          </a:p>
          <a:p>
            <a:endParaRPr lang="en-US" dirty="0"/>
          </a:p>
          <a:p>
            <a:pPr marL="0" indent="0">
              <a:buNone/>
            </a:pPr>
            <a:r>
              <a:rPr lang="en-US" dirty="0"/>
              <a:t>Let’s explore why this pattern emerged, starting with the Energy Question.</a:t>
            </a:r>
          </a:p>
        </p:txBody>
      </p:sp>
      <p:sp>
        <p:nvSpPr>
          <p:cNvPr id="3" name="Slide Number Placeholder 2"/>
          <p:cNvSpPr>
            <a:spLocks noGrp="1"/>
          </p:cNvSpPr>
          <p:nvPr>
            <p:ph type="sldNum" sz="quarter" idx="12"/>
          </p:nvPr>
        </p:nvSpPr>
        <p:spPr/>
        <p:txBody>
          <a:bodyPr/>
          <a:lstStyle/>
          <a:p>
            <a:fld id="{EDD3814F-A91F-4049-A793-CA07430EB8D0}" type="slidenum">
              <a:rPr lang="en-US" smtClean="0"/>
              <a:t>3</a:t>
            </a:fld>
            <a:endParaRPr lang="en-US"/>
          </a:p>
        </p:txBody>
      </p:sp>
    </p:spTree>
    <p:extLst>
      <p:ext uri="{BB962C8B-B14F-4D97-AF65-F5344CB8AC3E}">
        <p14:creationId xmlns:p14="http://schemas.microsoft.com/office/powerpoint/2010/main" val="58761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Tracing Energy Through an Ecosystem</a:t>
            </a:r>
          </a:p>
        </p:txBody>
      </p:sp>
      <p:sp>
        <p:nvSpPr>
          <p:cNvPr id="4" name="Content Placeholder 3"/>
          <p:cNvSpPr>
            <a:spLocks noGrp="1"/>
          </p:cNvSpPr>
          <p:nvPr>
            <p:ph sz="half" idx="2"/>
          </p:nvPr>
        </p:nvSpPr>
        <p:spPr>
          <a:xfrm>
            <a:off x="762000" y="1417638"/>
            <a:ext cx="7924800" cy="5113791"/>
          </a:xfrm>
        </p:spPr>
        <p:txBody>
          <a:bodyPr>
            <a:normAutofit/>
          </a:bodyPr>
          <a:lstStyle/>
          <a:p>
            <a:pPr marL="0" indent="0">
              <a:buNone/>
            </a:pPr>
            <a:r>
              <a:rPr lang="en-US" b="1" dirty="0"/>
              <a:t>How does energy flow through environmental systems?</a:t>
            </a:r>
            <a:endParaRPr lang="en-US" dirty="0"/>
          </a:p>
          <a:p>
            <a:pPr marL="0" indent="0">
              <a:buNone/>
            </a:pPr>
            <a:r>
              <a:rPr lang="en-US" dirty="0"/>
              <a:t>To answer this, let’s break it down:</a:t>
            </a:r>
          </a:p>
          <a:p>
            <a:pPr marL="514350" indent="-514350">
              <a:buFont typeface="+mj-lt"/>
              <a:buAutoNum type="arabicPeriod"/>
            </a:pPr>
            <a:r>
              <a:rPr lang="en-US" dirty="0"/>
              <a:t>Where does the energy come from? </a:t>
            </a:r>
          </a:p>
          <a:p>
            <a:pPr marL="514350" indent="-514350">
              <a:buFont typeface="+mj-lt"/>
              <a:buAutoNum type="arabicPeriod"/>
            </a:pPr>
            <a:r>
              <a:rPr lang="en-US" dirty="0"/>
              <a:t>How is energy transformed in an ecosystem?</a:t>
            </a:r>
          </a:p>
          <a:p>
            <a:pPr marL="514350" indent="-514350">
              <a:buFont typeface="+mj-lt"/>
              <a:buAutoNum type="arabicPeriod"/>
            </a:pPr>
            <a:r>
              <a:rPr lang="en-US" dirty="0"/>
              <a:t>How does energy move through ecosystem pools?</a:t>
            </a:r>
          </a:p>
          <a:p>
            <a:pPr marL="0" indent="0">
              <a:buNone/>
            </a:pPr>
            <a:endParaRPr lang="en-US" dirty="0"/>
          </a:p>
          <a:p>
            <a:pPr marL="0" indent="0">
              <a:buNone/>
            </a:pPr>
            <a:r>
              <a:rPr lang="en-US" dirty="0"/>
              <a:t>Let’s start with question 1…</a:t>
            </a:r>
          </a:p>
          <a:p>
            <a:pPr marL="0" indent="0">
              <a:buNone/>
            </a:pPr>
            <a:endParaRPr lang="en-US" dirty="0"/>
          </a:p>
        </p:txBody>
      </p:sp>
      <p:sp>
        <p:nvSpPr>
          <p:cNvPr id="3" name="Slide Number Placeholder 2"/>
          <p:cNvSpPr>
            <a:spLocks noGrp="1"/>
          </p:cNvSpPr>
          <p:nvPr>
            <p:ph type="sldNum" sz="quarter" idx="12"/>
          </p:nvPr>
        </p:nvSpPr>
        <p:spPr/>
        <p:txBody>
          <a:bodyPr/>
          <a:lstStyle/>
          <a:p>
            <a:fld id="{EDD3814F-A91F-4049-A793-CA07430EB8D0}" type="slidenum">
              <a:rPr lang="en-US" smtClean="0"/>
              <a:t>4</a:t>
            </a:fld>
            <a:endParaRPr lang="en-US"/>
          </a:p>
        </p:txBody>
      </p:sp>
    </p:spTree>
    <p:extLst>
      <p:ext uri="{BB962C8B-B14F-4D97-AF65-F5344CB8AC3E}">
        <p14:creationId xmlns:p14="http://schemas.microsoft.com/office/powerpoint/2010/main" val="421290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06" y="274638"/>
            <a:ext cx="8533794" cy="1143000"/>
          </a:xfrm>
        </p:spPr>
        <p:txBody>
          <a:bodyPr>
            <a:normAutofit fontScale="90000"/>
          </a:bodyPr>
          <a:lstStyle/>
          <a:p>
            <a:r>
              <a:rPr lang="en-US" b="1" dirty="0"/>
              <a:t>1. Where does the energy come from? </a:t>
            </a:r>
          </a:p>
        </p:txBody>
      </p:sp>
      <p:sp>
        <p:nvSpPr>
          <p:cNvPr id="3" name="Content Placeholder 2"/>
          <p:cNvSpPr>
            <a:spLocks noGrp="1"/>
          </p:cNvSpPr>
          <p:nvPr>
            <p:ph sz="half" idx="1"/>
          </p:nvPr>
        </p:nvSpPr>
        <p:spPr>
          <a:xfrm>
            <a:off x="457200" y="1830387"/>
            <a:ext cx="6096000" cy="4525963"/>
          </a:xfrm>
        </p:spPr>
        <p:txBody>
          <a:bodyPr/>
          <a:lstStyle/>
          <a:p>
            <a:pPr marL="0" indent="0">
              <a:buNone/>
            </a:pPr>
            <a:r>
              <a:rPr lang="en-US" i="1" u="sng" dirty="0"/>
              <a:t>The energy comes from the sun.</a:t>
            </a:r>
            <a:r>
              <a:rPr lang="en-US" dirty="0"/>
              <a:t> </a:t>
            </a:r>
          </a:p>
          <a:p>
            <a:pPr marL="0" indent="0">
              <a:buNone/>
            </a:pPr>
            <a:r>
              <a:rPr lang="en-US" dirty="0"/>
              <a:t>Through the process of photosynthesis, plants absorb </a:t>
            </a:r>
            <a:r>
              <a:rPr lang="en-US" b="1" dirty="0">
                <a:ln>
                  <a:solidFill>
                    <a:schemeClr val="tx1"/>
                  </a:solidFill>
                </a:ln>
                <a:solidFill>
                  <a:srgbClr val="FFFF00"/>
                </a:solidFill>
              </a:rPr>
              <a:t>sunlight energy</a:t>
            </a:r>
            <a:r>
              <a:rPr lang="en-US" dirty="0"/>
              <a:t> and convert it into </a:t>
            </a:r>
            <a:r>
              <a:rPr lang="en-US" b="1" dirty="0">
                <a:solidFill>
                  <a:srgbClr val="008000"/>
                </a:solidFill>
              </a:rPr>
              <a:t>chemical energy </a:t>
            </a:r>
            <a:r>
              <a:rPr lang="en-US" dirty="0"/>
              <a:t>sequestered the in C-C and C-H bonds of sugar molecules.</a:t>
            </a:r>
          </a:p>
        </p:txBody>
      </p:sp>
      <p:pic>
        <p:nvPicPr>
          <p:cNvPr id="5" name="Picture 4" descr="forbs circle 01.png"/>
          <p:cNvPicPr>
            <a:picLocks noChangeAspect="1"/>
          </p:cNvPicPr>
          <p:nvPr/>
        </p:nvPicPr>
        <p:blipFill rotWithShape="1">
          <a:blip r:embed="rId3">
            <a:extLst>
              <a:ext uri="{28A0092B-C50C-407E-A947-70E740481C1C}">
                <a14:useLocalDpi xmlns:a14="http://schemas.microsoft.com/office/drawing/2010/main" val="0"/>
              </a:ext>
            </a:extLst>
          </a:blip>
          <a:srcRect l="44932" t="51838" r="36264"/>
          <a:stretch/>
        </p:blipFill>
        <p:spPr>
          <a:xfrm>
            <a:off x="5723804" y="3883836"/>
            <a:ext cx="1658791" cy="2803490"/>
          </a:xfrm>
          <a:prstGeom prst="rect">
            <a:avLst/>
          </a:prstGeom>
        </p:spPr>
      </p:pic>
      <p:sp>
        <p:nvSpPr>
          <p:cNvPr id="4" name="Freeform 3"/>
          <p:cNvSpPr/>
          <p:nvPr/>
        </p:nvSpPr>
        <p:spPr>
          <a:xfrm>
            <a:off x="6976568" y="1417638"/>
            <a:ext cx="1445846" cy="3074629"/>
          </a:xfrm>
          <a:custGeom>
            <a:avLst/>
            <a:gdLst>
              <a:gd name="connsiteX0" fmla="*/ 1445846 w 1445846"/>
              <a:gd name="connsiteY0" fmla="*/ 7090 h 3074629"/>
              <a:gd name="connsiteX1" fmla="*/ 722923 w 1445846"/>
              <a:gd name="connsiteY1" fmla="*/ 143859 h 3074629"/>
              <a:gd name="connsiteX2" fmla="*/ 1055077 w 1445846"/>
              <a:gd name="connsiteY2" fmla="*/ 984013 h 3074629"/>
              <a:gd name="connsiteX3" fmla="*/ 293077 w 1445846"/>
              <a:gd name="connsiteY3" fmla="*/ 1140321 h 3074629"/>
              <a:gd name="connsiteX4" fmla="*/ 879231 w 1445846"/>
              <a:gd name="connsiteY4" fmla="*/ 1726475 h 3074629"/>
              <a:gd name="connsiteX5" fmla="*/ 117231 w 1445846"/>
              <a:gd name="connsiteY5" fmla="*/ 2117244 h 3074629"/>
              <a:gd name="connsiteX6" fmla="*/ 703384 w 1445846"/>
              <a:gd name="connsiteY6" fmla="*/ 2664321 h 3074629"/>
              <a:gd name="connsiteX7" fmla="*/ 0 w 1445846"/>
              <a:gd name="connsiteY7" fmla="*/ 3074629 h 3074629"/>
              <a:gd name="connsiteX8" fmla="*/ 0 w 1445846"/>
              <a:gd name="connsiteY8" fmla="*/ 3074629 h 30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846" h="3074629">
                <a:moveTo>
                  <a:pt x="1445846" y="7090"/>
                </a:moveTo>
                <a:cubicBezTo>
                  <a:pt x="1116948" y="-5936"/>
                  <a:pt x="788051" y="-18961"/>
                  <a:pt x="722923" y="143859"/>
                </a:cubicBezTo>
                <a:cubicBezTo>
                  <a:pt x="657795" y="306679"/>
                  <a:pt x="1126718" y="817936"/>
                  <a:pt x="1055077" y="984013"/>
                </a:cubicBezTo>
                <a:cubicBezTo>
                  <a:pt x="983436" y="1150090"/>
                  <a:pt x="322385" y="1016577"/>
                  <a:pt x="293077" y="1140321"/>
                </a:cubicBezTo>
                <a:cubicBezTo>
                  <a:pt x="263769" y="1264065"/>
                  <a:pt x="908539" y="1563654"/>
                  <a:pt x="879231" y="1726475"/>
                </a:cubicBezTo>
                <a:cubicBezTo>
                  <a:pt x="849923" y="1889296"/>
                  <a:pt x="146539" y="1960936"/>
                  <a:pt x="117231" y="2117244"/>
                </a:cubicBezTo>
                <a:cubicBezTo>
                  <a:pt x="87923" y="2273552"/>
                  <a:pt x="722922" y="2504757"/>
                  <a:pt x="703384" y="2664321"/>
                </a:cubicBezTo>
                <a:cubicBezTo>
                  <a:pt x="683846" y="2823885"/>
                  <a:pt x="0" y="3074629"/>
                  <a:pt x="0" y="3074629"/>
                </a:cubicBezTo>
                <a:lnTo>
                  <a:pt x="0" y="3074629"/>
                </a:lnTo>
              </a:path>
            </a:pathLst>
          </a:custGeom>
          <a:ln w="69850">
            <a:solidFill>
              <a:srgbClr val="FFFF00"/>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6" name="Slide Number Placeholder 5"/>
          <p:cNvSpPr>
            <a:spLocks noGrp="1"/>
          </p:cNvSpPr>
          <p:nvPr>
            <p:ph type="sldNum" sz="quarter" idx="12"/>
          </p:nvPr>
        </p:nvSpPr>
        <p:spPr/>
        <p:txBody>
          <a:bodyPr/>
          <a:lstStyle/>
          <a:p>
            <a:fld id="{EDD3814F-A91F-4049-A793-CA07430EB8D0}" type="slidenum">
              <a:rPr lang="en-US" smtClean="0"/>
              <a:t>5</a:t>
            </a:fld>
            <a:endParaRPr lang="en-US"/>
          </a:p>
        </p:txBody>
      </p:sp>
    </p:spTree>
    <p:extLst>
      <p:ext uri="{BB962C8B-B14F-4D97-AF65-F5344CB8AC3E}">
        <p14:creationId xmlns:p14="http://schemas.microsoft.com/office/powerpoint/2010/main" val="421343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xit" presetSubtype="1" fill="hold" grpId="1" nodeType="withEffect">
                                  <p:stCondLst>
                                    <p:cond delay="1500"/>
                                  </p:stCondLst>
                                  <p:childTnLst>
                                    <p:animEffect transition="out" filter="wipe(up)">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32" presetClass="emph" presetSubtype="0" fill="hold" nodeType="withEffect">
                                  <p:stCondLst>
                                    <p:cond delay="200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14350" indent="-514350"/>
            <a:r>
              <a:rPr lang="en-US" b="1" dirty="0"/>
              <a:t>2. How is energy transformed in an ecosystem?</a:t>
            </a:r>
          </a:p>
        </p:txBody>
      </p:sp>
      <p:sp>
        <p:nvSpPr>
          <p:cNvPr id="3" name="Content Placeholder 2"/>
          <p:cNvSpPr>
            <a:spLocks noGrp="1"/>
          </p:cNvSpPr>
          <p:nvPr>
            <p:ph sz="half" idx="1"/>
          </p:nvPr>
        </p:nvSpPr>
        <p:spPr>
          <a:xfrm>
            <a:off x="457200" y="1600200"/>
            <a:ext cx="5849284" cy="5009183"/>
          </a:xfrm>
        </p:spPr>
        <p:txBody>
          <a:bodyPr>
            <a:normAutofit/>
          </a:bodyPr>
          <a:lstStyle/>
          <a:p>
            <a:pPr marL="0" indent="0">
              <a:buNone/>
            </a:pPr>
            <a:r>
              <a:rPr lang="en-US" dirty="0"/>
              <a:t>The 1</a:t>
            </a:r>
            <a:r>
              <a:rPr lang="en-US" baseline="30000" dirty="0"/>
              <a:t>st</a:t>
            </a:r>
            <a:r>
              <a:rPr lang="en-US" dirty="0"/>
              <a:t> transition was from </a:t>
            </a:r>
            <a:r>
              <a:rPr lang="en-US" b="1" dirty="0">
                <a:ln>
                  <a:solidFill>
                    <a:schemeClr val="tx1"/>
                  </a:solidFill>
                </a:ln>
                <a:solidFill>
                  <a:srgbClr val="FFFF00"/>
                </a:solidFill>
              </a:rPr>
              <a:t>sunlight energy</a:t>
            </a:r>
            <a:r>
              <a:rPr lang="en-US" dirty="0"/>
              <a:t> to </a:t>
            </a:r>
            <a:r>
              <a:rPr lang="en-US" b="1" dirty="0">
                <a:solidFill>
                  <a:srgbClr val="008000"/>
                </a:solidFill>
              </a:rPr>
              <a:t>chemical energy </a:t>
            </a:r>
            <a:r>
              <a:rPr lang="en-US" dirty="0"/>
              <a:t>in plants through photosynthesis.</a:t>
            </a:r>
          </a:p>
          <a:p>
            <a:pPr marL="0" indent="0">
              <a:buNone/>
            </a:pPr>
            <a:endParaRPr lang="en-US" dirty="0"/>
          </a:p>
          <a:p>
            <a:pPr marL="0" indent="0">
              <a:buNone/>
            </a:pPr>
            <a:r>
              <a:rPr lang="en-US" dirty="0"/>
              <a:t>The 2</a:t>
            </a:r>
            <a:r>
              <a:rPr lang="en-US" baseline="30000" dirty="0"/>
              <a:t>nd</a:t>
            </a:r>
            <a:r>
              <a:rPr lang="en-US" dirty="0"/>
              <a:t> transition is when plants, animals, and decomposers do cellular respiration and convert </a:t>
            </a:r>
            <a:r>
              <a:rPr lang="en-US" b="1" dirty="0">
                <a:solidFill>
                  <a:srgbClr val="008000"/>
                </a:solidFill>
              </a:rPr>
              <a:t>chemical energy </a:t>
            </a:r>
            <a:r>
              <a:rPr lang="en-US" dirty="0"/>
              <a:t>to </a:t>
            </a:r>
            <a:r>
              <a:rPr lang="en-US" dirty="0">
                <a:solidFill>
                  <a:srgbClr val="FF0000"/>
                </a:solidFill>
              </a:rPr>
              <a:t>heat </a:t>
            </a:r>
            <a:r>
              <a:rPr lang="en-US" dirty="0">
                <a:solidFill>
                  <a:srgbClr val="000000"/>
                </a:solidFill>
              </a:rPr>
              <a:t>or</a:t>
            </a:r>
            <a:r>
              <a:rPr lang="en-US" dirty="0">
                <a:solidFill>
                  <a:srgbClr val="FF0000"/>
                </a:solidFill>
              </a:rPr>
              <a:t> motion energy</a:t>
            </a:r>
            <a:r>
              <a:rPr lang="en-US" dirty="0"/>
              <a:t>. </a:t>
            </a:r>
          </a:p>
          <a:p>
            <a:pPr marL="0" indent="0">
              <a:buNone/>
            </a:pPr>
            <a:endParaRPr lang="en-US" dirty="0"/>
          </a:p>
        </p:txBody>
      </p:sp>
      <p:sp>
        <p:nvSpPr>
          <p:cNvPr id="7" name="Slide Number Placeholder 6"/>
          <p:cNvSpPr>
            <a:spLocks noGrp="1"/>
          </p:cNvSpPr>
          <p:nvPr>
            <p:ph type="sldNum" sz="quarter" idx="12"/>
          </p:nvPr>
        </p:nvSpPr>
        <p:spPr/>
        <p:txBody>
          <a:bodyPr/>
          <a:lstStyle/>
          <a:p>
            <a:fld id="{EDD3814F-A91F-4049-A793-CA07430EB8D0}" type="slidenum">
              <a:rPr lang="en-US" smtClean="0"/>
              <a:t>6</a:t>
            </a:fld>
            <a:endParaRPr lang="en-US"/>
          </a:p>
        </p:txBody>
      </p:sp>
      <p:pic>
        <p:nvPicPr>
          <p:cNvPr id="8" name="Picture 7" descr="forbs circle 02.png"/>
          <p:cNvPicPr>
            <a:picLocks noChangeAspect="1"/>
          </p:cNvPicPr>
          <p:nvPr/>
        </p:nvPicPr>
        <p:blipFill rotWithShape="1">
          <a:blip r:embed="rId3">
            <a:extLst>
              <a:ext uri="{28A0092B-C50C-407E-A947-70E740481C1C}">
                <a14:useLocalDpi xmlns:a14="http://schemas.microsoft.com/office/drawing/2010/main" val="0"/>
              </a:ext>
            </a:extLst>
          </a:blip>
          <a:srcRect l="11471" t="52597" r="70836" b="13250"/>
          <a:stretch/>
        </p:blipFill>
        <p:spPr>
          <a:xfrm>
            <a:off x="7374607" y="4454981"/>
            <a:ext cx="1881102" cy="2403020"/>
          </a:xfrm>
          <a:prstGeom prst="rect">
            <a:avLst/>
          </a:prstGeom>
        </p:spPr>
      </p:pic>
      <p:pic>
        <p:nvPicPr>
          <p:cNvPr id="9" name="Picture 8" descr="bunny circle 03.png"/>
          <p:cNvPicPr>
            <a:picLocks noChangeAspect="1"/>
          </p:cNvPicPr>
          <p:nvPr/>
        </p:nvPicPr>
        <p:blipFill rotWithShape="1">
          <a:blip r:embed="rId4">
            <a:extLst>
              <a:ext uri="{28A0092B-C50C-407E-A947-70E740481C1C}">
                <a14:useLocalDpi xmlns:a14="http://schemas.microsoft.com/office/drawing/2010/main" val="0"/>
              </a:ext>
            </a:extLst>
          </a:blip>
          <a:srcRect l="53846" t="47644" r="34916" b="31484"/>
          <a:stretch/>
        </p:blipFill>
        <p:spPr>
          <a:xfrm>
            <a:off x="6920404" y="4218597"/>
            <a:ext cx="1274439" cy="1566498"/>
          </a:xfrm>
          <a:prstGeom prst="rect">
            <a:avLst/>
          </a:prstGeom>
        </p:spPr>
      </p:pic>
      <p:pic>
        <p:nvPicPr>
          <p:cNvPr id="10" name="Picture 9" descr="bunny circle 01.png"/>
          <p:cNvPicPr>
            <a:picLocks noChangeAspect="1"/>
          </p:cNvPicPr>
          <p:nvPr/>
        </p:nvPicPr>
        <p:blipFill rotWithShape="1">
          <a:blip r:embed="rId5">
            <a:extLst>
              <a:ext uri="{28A0092B-C50C-407E-A947-70E740481C1C}">
                <a14:useLocalDpi xmlns:a14="http://schemas.microsoft.com/office/drawing/2010/main" val="0"/>
              </a:ext>
            </a:extLst>
          </a:blip>
          <a:srcRect l="24348" t="55428" r="59030" b="21578"/>
          <a:stretch/>
        </p:blipFill>
        <p:spPr>
          <a:xfrm>
            <a:off x="5972518" y="4762998"/>
            <a:ext cx="2016821" cy="1846385"/>
          </a:xfrm>
          <a:prstGeom prst="rect">
            <a:avLst/>
          </a:prstGeom>
        </p:spPr>
      </p:pic>
      <p:sp>
        <p:nvSpPr>
          <p:cNvPr id="11" name="Freeform 10"/>
          <p:cNvSpPr/>
          <p:nvPr/>
        </p:nvSpPr>
        <p:spPr>
          <a:xfrm>
            <a:off x="5972518" y="1417638"/>
            <a:ext cx="947886" cy="3927231"/>
          </a:xfrm>
          <a:custGeom>
            <a:avLst/>
            <a:gdLst>
              <a:gd name="connsiteX0" fmla="*/ 1582920 w 1785385"/>
              <a:gd name="connsiteY0" fmla="*/ 3927231 h 3927231"/>
              <a:gd name="connsiteX1" fmla="*/ 1113997 w 1785385"/>
              <a:gd name="connsiteY1" fmla="*/ 3634154 h 3927231"/>
              <a:gd name="connsiteX2" fmla="*/ 1778305 w 1785385"/>
              <a:gd name="connsiteY2" fmla="*/ 3243385 h 3927231"/>
              <a:gd name="connsiteX3" fmla="*/ 664613 w 1785385"/>
              <a:gd name="connsiteY3" fmla="*/ 2500923 h 3927231"/>
              <a:gd name="connsiteX4" fmla="*/ 1778305 w 1785385"/>
              <a:gd name="connsiteY4" fmla="*/ 1836615 h 3927231"/>
              <a:gd name="connsiteX5" fmla="*/ 305 w 1785385"/>
              <a:gd name="connsiteY5" fmla="*/ 859692 h 3927231"/>
              <a:gd name="connsiteX6" fmla="*/ 1621997 w 1785385"/>
              <a:gd name="connsiteY6" fmla="*/ 0 h 392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385" h="3927231">
                <a:moveTo>
                  <a:pt x="1582920" y="3927231"/>
                </a:moveTo>
                <a:cubicBezTo>
                  <a:pt x="1332176" y="3837679"/>
                  <a:pt x="1081433" y="3748128"/>
                  <a:pt x="1113997" y="3634154"/>
                </a:cubicBezTo>
                <a:cubicBezTo>
                  <a:pt x="1146561" y="3520180"/>
                  <a:pt x="1853202" y="3432257"/>
                  <a:pt x="1778305" y="3243385"/>
                </a:cubicBezTo>
                <a:cubicBezTo>
                  <a:pt x="1703408" y="3054513"/>
                  <a:pt x="664613" y="2735385"/>
                  <a:pt x="664613" y="2500923"/>
                </a:cubicBezTo>
                <a:cubicBezTo>
                  <a:pt x="664613" y="2266461"/>
                  <a:pt x="1889023" y="2110153"/>
                  <a:pt x="1778305" y="1836615"/>
                </a:cubicBezTo>
                <a:cubicBezTo>
                  <a:pt x="1667587" y="1563077"/>
                  <a:pt x="26356" y="1165794"/>
                  <a:pt x="305" y="859692"/>
                </a:cubicBezTo>
                <a:cubicBezTo>
                  <a:pt x="-25746" y="553590"/>
                  <a:pt x="1621997" y="0"/>
                  <a:pt x="1621997" y="0"/>
                </a:cubicBezTo>
              </a:path>
            </a:pathLst>
          </a:cu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6818922" y="2056077"/>
            <a:ext cx="938955" cy="2945769"/>
          </a:xfrm>
          <a:custGeom>
            <a:avLst/>
            <a:gdLst>
              <a:gd name="connsiteX0" fmla="*/ 627337 w 1234138"/>
              <a:gd name="connsiteY0" fmla="*/ 3868615 h 3868615"/>
              <a:gd name="connsiteX1" fmla="*/ 236568 w 1234138"/>
              <a:gd name="connsiteY1" fmla="*/ 3595077 h 3868615"/>
              <a:gd name="connsiteX2" fmla="*/ 920414 w 1234138"/>
              <a:gd name="connsiteY2" fmla="*/ 3028461 h 3868615"/>
              <a:gd name="connsiteX3" fmla="*/ 2106 w 1234138"/>
              <a:gd name="connsiteY3" fmla="*/ 2794000 h 3868615"/>
              <a:gd name="connsiteX4" fmla="*/ 1233029 w 1234138"/>
              <a:gd name="connsiteY4" fmla="*/ 1934307 h 3868615"/>
              <a:gd name="connsiteX5" fmla="*/ 236568 w 1234138"/>
              <a:gd name="connsiteY5" fmla="*/ 1367692 h 3868615"/>
              <a:gd name="connsiteX6" fmla="*/ 1057183 w 1234138"/>
              <a:gd name="connsiteY6" fmla="*/ 781538 h 3868615"/>
              <a:gd name="connsiteX7" fmla="*/ 705491 w 1234138"/>
              <a:gd name="connsiteY7" fmla="*/ 0 h 386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4138" h="3868615">
                <a:moveTo>
                  <a:pt x="627337" y="3868615"/>
                </a:moveTo>
                <a:cubicBezTo>
                  <a:pt x="407529" y="3801859"/>
                  <a:pt x="187722" y="3735103"/>
                  <a:pt x="236568" y="3595077"/>
                </a:cubicBezTo>
                <a:cubicBezTo>
                  <a:pt x="285414" y="3455051"/>
                  <a:pt x="959491" y="3161974"/>
                  <a:pt x="920414" y="3028461"/>
                </a:cubicBezTo>
                <a:cubicBezTo>
                  <a:pt x="881337" y="2894948"/>
                  <a:pt x="-49996" y="2976359"/>
                  <a:pt x="2106" y="2794000"/>
                </a:cubicBezTo>
                <a:cubicBezTo>
                  <a:pt x="54208" y="2611641"/>
                  <a:pt x="1193952" y="2172025"/>
                  <a:pt x="1233029" y="1934307"/>
                </a:cubicBezTo>
                <a:cubicBezTo>
                  <a:pt x="1272106" y="1696589"/>
                  <a:pt x="265876" y="1559820"/>
                  <a:pt x="236568" y="1367692"/>
                </a:cubicBezTo>
                <a:cubicBezTo>
                  <a:pt x="207260" y="1175564"/>
                  <a:pt x="979029" y="1009487"/>
                  <a:pt x="1057183" y="781538"/>
                </a:cubicBezTo>
                <a:cubicBezTo>
                  <a:pt x="1135337" y="553589"/>
                  <a:pt x="705491" y="0"/>
                  <a:pt x="705491" y="0"/>
                </a:cubicBezTo>
              </a:path>
            </a:pathLst>
          </a:cu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7969494" y="527538"/>
            <a:ext cx="861891" cy="4611077"/>
          </a:xfrm>
          <a:custGeom>
            <a:avLst/>
            <a:gdLst>
              <a:gd name="connsiteX0" fmla="*/ 510198 w 861891"/>
              <a:gd name="connsiteY0" fmla="*/ 4611077 h 4611077"/>
              <a:gd name="connsiteX1" fmla="*/ 2198 w 861891"/>
              <a:gd name="connsiteY1" fmla="*/ 4005385 h 4611077"/>
              <a:gd name="connsiteX2" fmla="*/ 686044 w 861891"/>
              <a:gd name="connsiteY2" fmla="*/ 3106616 h 4611077"/>
              <a:gd name="connsiteX3" fmla="*/ 158506 w 861891"/>
              <a:gd name="connsiteY3" fmla="*/ 2579077 h 4611077"/>
              <a:gd name="connsiteX4" fmla="*/ 725121 w 861891"/>
              <a:gd name="connsiteY4" fmla="*/ 1660770 h 4611077"/>
              <a:gd name="connsiteX5" fmla="*/ 138968 w 861891"/>
              <a:gd name="connsiteY5" fmla="*/ 1270000 h 4611077"/>
              <a:gd name="connsiteX6" fmla="*/ 861891 w 861891"/>
              <a:gd name="connsiteY6" fmla="*/ 0 h 46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891" h="4611077">
                <a:moveTo>
                  <a:pt x="510198" y="4611077"/>
                </a:moveTo>
                <a:cubicBezTo>
                  <a:pt x="241544" y="4433603"/>
                  <a:pt x="-27110" y="4256129"/>
                  <a:pt x="2198" y="4005385"/>
                </a:cubicBezTo>
                <a:cubicBezTo>
                  <a:pt x="31506" y="3754641"/>
                  <a:pt x="659993" y="3344334"/>
                  <a:pt x="686044" y="3106616"/>
                </a:cubicBezTo>
                <a:cubicBezTo>
                  <a:pt x="712095" y="2868898"/>
                  <a:pt x="151993" y="2820051"/>
                  <a:pt x="158506" y="2579077"/>
                </a:cubicBezTo>
                <a:cubicBezTo>
                  <a:pt x="165019" y="2338103"/>
                  <a:pt x="728377" y="1878949"/>
                  <a:pt x="725121" y="1660770"/>
                </a:cubicBezTo>
                <a:cubicBezTo>
                  <a:pt x="721865" y="1442590"/>
                  <a:pt x="116173" y="1546795"/>
                  <a:pt x="138968" y="1270000"/>
                </a:cubicBezTo>
                <a:cubicBezTo>
                  <a:pt x="161763" y="993205"/>
                  <a:pt x="861891" y="0"/>
                  <a:pt x="861891" y="0"/>
                </a:cubicBezTo>
              </a:path>
            </a:pathLst>
          </a:cu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2363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22" presetClass="entr" presetSubtype="4" fill="hold" grpId="0" nodeType="with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1000"/>
                                        <p:tgtEl>
                                          <p:spTgt spid="11"/>
                                        </p:tgtEl>
                                      </p:cBhvr>
                                    </p:animEffect>
                                  </p:childTnLst>
                                </p:cTn>
                              </p:par>
                              <p:par>
                                <p:cTn id="14" presetID="22" presetClass="exit" presetSubtype="4" fill="hold" grpId="1" nodeType="withEffect">
                                  <p:stCondLst>
                                    <p:cond delay="1500"/>
                                  </p:stCondLst>
                                  <p:childTnLst>
                                    <p:animEffect transition="out" filter="wipe(down)">
                                      <p:cBhvr>
                                        <p:cTn id="15" dur="1000"/>
                                        <p:tgtEl>
                                          <p:spTgt spid="11"/>
                                        </p:tgtEl>
                                      </p:cBhvr>
                                    </p:animEffect>
                                    <p:set>
                                      <p:cBhvr>
                                        <p:cTn id="16" dur="1" fill="hold">
                                          <p:stCondLst>
                                            <p:cond delay="999"/>
                                          </p:stCondLst>
                                        </p:cTn>
                                        <p:tgtEl>
                                          <p:spTgt spid="11"/>
                                        </p:tgtEl>
                                        <p:attrNameLst>
                                          <p:attrName>style.visibility</p:attrName>
                                        </p:attrNameLst>
                                      </p:cBhvr>
                                      <p:to>
                                        <p:strVal val="hidden"/>
                                      </p:to>
                                    </p:set>
                                  </p:childTnLst>
                                </p:cTn>
                              </p:par>
                              <p:par>
                                <p:cTn id="17" presetID="32" presetClass="emph" presetSubtype="0" fill="hold" nodeType="withEffect">
                                  <p:stCondLst>
                                    <p:cond delay="2000"/>
                                  </p:stCondLst>
                                  <p:childTnLst>
                                    <p:animRot by="120000">
                                      <p:cBhvr>
                                        <p:cTn id="18" dur="100" fill="hold">
                                          <p:stCondLst>
                                            <p:cond delay="0"/>
                                          </p:stCondLst>
                                        </p:cTn>
                                        <p:tgtEl>
                                          <p:spTgt spid="9"/>
                                        </p:tgtEl>
                                        <p:attrNameLst>
                                          <p:attrName>r</p:attrName>
                                        </p:attrNameLst>
                                      </p:cBhvr>
                                    </p:animRot>
                                    <p:animRot by="-240000">
                                      <p:cBhvr>
                                        <p:cTn id="19" dur="200" fill="hold">
                                          <p:stCondLst>
                                            <p:cond delay="200"/>
                                          </p:stCondLst>
                                        </p:cTn>
                                        <p:tgtEl>
                                          <p:spTgt spid="9"/>
                                        </p:tgtEl>
                                        <p:attrNameLst>
                                          <p:attrName>r</p:attrName>
                                        </p:attrNameLst>
                                      </p:cBhvr>
                                    </p:animRot>
                                    <p:animRot by="240000">
                                      <p:cBhvr>
                                        <p:cTn id="20" dur="200" fill="hold">
                                          <p:stCondLst>
                                            <p:cond delay="400"/>
                                          </p:stCondLst>
                                        </p:cTn>
                                        <p:tgtEl>
                                          <p:spTgt spid="9"/>
                                        </p:tgtEl>
                                        <p:attrNameLst>
                                          <p:attrName>r</p:attrName>
                                        </p:attrNameLst>
                                      </p:cBhvr>
                                    </p:animRot>
                                    <p:animRot by="-240000">
                                      <p:cBhvr>
                                        <p:cTn id="21" dur="200" fill="hold">
                                          <p:stCondLst>
                                            <p:cond delay="600"/>
                                          </p:stCondLst>
                                        </p:cTn>
                                        <p:tgtEl>
                                          <p:spTgt spid="9"/>
                                        </p:tgtEl>
                                        <p:attrNameLst>
                                          <p:attrName>r</p:attrName>
                                        </p:attrNameLst>
                                      </p:cBhvr>
                                    </p:animRot>
                                    <p:animRot by="120000">
                                      <p:cBhvr>
                                        <p:cTn id="22" dur="200" fill="hold">
                                          <p:stCondLst>
                                            <p:cond delay="800"/>
                                          </p:stCondLst>
                                        </p:cTn>
                                        <p:tgtEl>
                                          <p:spTgt spid="9"/>
                                        </p:tgtEl>
                                        <p:attrNameLst>
                                          <p:attrName>r</p:attrName>
                                        </p:attrNameLst>
                                      </p:cBhvr>
                                    </p:animRot>
                                  </p:childTnLst>
                                </p:cTn>
                              </p:par>
                              <p:par>
                                <p:cTn id="23" presetID="22" presetClass="entr" presetSubtype="4" fill="hold" grpId="0" nodeType="withEffect">
                                  <p:stCondLst>
                                    <p:cond delay="250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1000"/>
                                        <p:tgtEl>
                                          <p:spTgt spid="12"/>
                                        </p:tgtEl>
                                      </p:cBhvr>
                                    </p:animEffect>
                                  </p:childTnLst>
                                </p:cTn>
                              </p:par>
                              <p:par>
                                <p:cTn id="26" presetID="22" presetClass="exit" presetSubtype="4" fill="hold" grpId="1" nodeType="withEffect">
                                  <p:stCondLst>
                                    <p:cond delay="3500"/>
                                  </p:stCondLst>
                                  <p:childTnLst>
                                    <p:animEffect transition="out" filter="wipe(down)">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cTn>
                              </p:par>
                              <p:par>
                                <p:cTn id="29" presetID="32" presetClass="emph" presetSubtype="0" fill="hold" nodeType="withEffect">
                                  <p:stCondLst>
                                    <p:cond delay="3000"/>
                                  </p:stCondLst>
                                  <p:childTnLst>
                                    <p:animRot by="120000">
                                      <p:cBhvr>
                                        <p:cTn id="30" dur="100" fill="hold">
                                          <p:stCondLst>
                                            <p:cond delay="0"/>
                                          </p:stCondLst>
                                        </p:cTn>
                                        <p:tgtEl>
                                          <p:spTgt spid="8"/>
                                        </p:tgtEl>
                                        <p:attrNameLst>
                                          <p:attrName>r</p:attrName>
                                        </p:attrNameLst>
                                      </p:cBhvr>
                                    </p:animRot>
                                    <p:animRot by="-240000">
                                      <p:cBhvr>
                                        <p:cTn id="31" dur="200" fill="hold">
                                          <p:stCondLst>
                                            <p:cond delay="200"/>
                                          </p:stCondLst>
                                        </p:cTn>
                                        <p:tgtEl>
                                          <p:spTgt spid="8"/>
                                        </p:tgtEl>
                                        <p:attrNameLst>
                                          <p:attrName>r</p:attrName>
                                        </p:attrNameLst>
                                      </p:cBhvr>
                                    </p:animRot>
                                    <p:animRot by="240000">
                                      <p:cBhvr>
                                        <p:cTn id="32" dur="200" fill="hold">
                                          <p:stCondLst>
                                            <p:cond delay="400"/>
                                          </p:stCondLst>
                                        </p:cTn>
                                        <p:tgtEl>
                                          <p:spTgt spid="8"/>
                                        </p:tgtEl>
                                        <p:attrNameLst>
                                          <p:attrName>r</p:attrName>
                                        </p:attrNameLst>
                                      </p:cBhvr>
                                    </p:animRot>
                                    <p:animRot by="-240000">
                                      <p:cBhvr>
                                        <p:cTn id="33" dur="200" fill="hold">
                                          <p:stCondLst>
                                            <p:cond delay="600"/>
                                          </p:stCondLst>
                                        </p:cTn>
                                        <p:tgtEl>
                                          <p:spTgt spid="8"/>
                                        </p:tgtEl>
                                        <p:attrNameLst>
                                          <p:attrName>r</p:attrName>
                                        </p:attrNameLst>
                                      </p:cBhvr>
                                    </p:animRot>
                                    <p:animRot by="120000">
                                      <p:cBhvr>
                                        <p:cTn id="34" dur="200" fill="hold">
                                          <p:stCondLst>
                                            <p:cond delay="800"/>
                                          </p:stCondLst>
                                        </p:cTn>
                                        <p:tgtEl>
                                          <p:spTgt spid="8"/>
                                        </p:tgtEl>
                                        <p:attrNameLst>
                                          <p:attrName>r</p:attrName>
                                        </p:attrNameLst>
                                      </p:cBhvr>
                                    </p:animRot>
                                  </p:childTnLst>
                                </p:cTn>
                              </p:par>
                              <p:par>
                                <p:cTn id="35" presetID="22" presetClass="entr" presetSubtype="4" fill="hold" grpId="0" nodeType="withEffect">
                                  <p:stCondLst>
                                    <p:cond delay="400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1000"/>
                                        <p:tgtEl>
                                          <p:spTgt spid="13"/>
                                        </p:tgtEl>
                                      </p:cBhvr>
                                    </p:animEffect>
                                  </p:childTnLst>
                                </p:cTn>
                              </p:par>
                              <p:par>
                                <p:cTn id="38" presetID="22" presetClass="exit" presetSubtype="4" fill="hold" grpId="1" nodeType="withEffect">
                                  <p:stCondLst>
                                    <p:cond delay="4500"/>
                                  </p:stCondLst>
                                  <p:childTnLst>
                                    <p:animEffect transition="out" filter="wipe(down)">
                                      <p:cBhvr>
                                        <p:cTn id="39" dur="1000"/>
                                        <p:tgtEl>
                                          <p:spTgt spid="13"/>
                                        </p:tgtEl>
                                      </p:cBhvr>
                                    </p:animEffect>
                                    <p:set>
                                      <p:cBhvr>
                                        <p:cTn id="40"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14350" indent="-514350"/>
            <a:r>
              <a:rPr lang="en-US" b="1" dirty="0"/>
              <a:t>2. How is energy transformed in an ecosystem?</a:t>
            </a:r>
          </a:p>
        </p:txBody>
      </p:sp>
      <p:sp>
        <p:nvSpPr>
          <p:cNvPr id="3" name="Content Placeholder 2"/>
          <p:cNvSpPr>
            <a:spLocks noGrp="1"/>
          </p:cNvSpPr>
          <p:nvPr>
            <p:ph sz="half" idx="1"/>
          </p:nvPr>
        </p:nvSpPr>
        <p:spPr>
          <a:xfrm>
            <a:off x="457200" y="1600200"/>
            <a:ext cx="5849284" cy="5009183"/>
          </a:xfrm>
        </p:spPr>
        <p:txBody>
          <a:bodyPr>
            <a:normAutofit/>
          </a:bodyPr>
          <a:lstStyle/>
          <a:p>
            <a:pPr marL="0" indent="0">
              <a:buNone/>
            </a:pPr>
            <a:r>
              <a:rPr lang="en-US" b="1" dirty="0">
                <a:solidFill>
                  <a:srgbClr val="008000"/>
                </a:solidFill>
              </a:rPr>
              <a:t>Chemical energy </a:t>
            </a:r>
            <a:r>
              <a:rPr lang="en-US" dirty="0"/>
              <a:t>is transformed into </a:t>
            </a:r>
            <a:r>
              <a:rPr lang="en-US" dirty="0">
                <a:solidFill>
                  <a:srgbClr val="FF0000"/>
                </a:solidFill>
              </a:rPr>
              <a:t>motion energy</a:t>
            </a:r>
            <a:r>
              <a:rPr lang="en-US" dirty="0"/>
              <a:t> when:</a:t>
            </a:r>
          </a:p>
          <a:p>
            <a:pPr marL="508000" indent="-457200">
              <a:buSzPct val="79000"/>
            </a:pPr>
            <a:r>
              <a:rPr lang="en-US" dirty="0"/>
              <a:t>molecules move in and out of cells to do biosynthesis</a:t>
            </a:r>
          </a:p>
          <a:p>
            <a:pPr marL="508000" indent="-457200">
              <a:buSzPct val="79000"/>
            </a:pPr>
            <a:r>
              <a:rPr lang="en-US" dirty="0"/>
              <a:t>organs and body parts move</a:t>
            </a:r>
          </a:p>
          <a:p>
            <a:pPr marL="0" indent="0">
              <a:buNone/>
            </a:pPr>
            <a:r>
              <a:rPr lang="en-US" b="1" dirty="0">
                <a:solidFill>
                  <a:srgbClr val="008000"/>
                </a:solidFill>
              </a:rPr>
              <a:t>Chemical energy </a:t>
            </a:r>
            <a:r>
              <a:rPr lang="en-US" dirty="0"/>
              <a:t>is transformed into </a:t>
            </a:r>
            <a:r>
              <a:rPr lang="en-US" dirty="0">
                <a:solidFill>
                  <a:srgbClr val="FF0000"/>
                </a:solidFill>
              </a:rPr>
              <a:t>heat energy</a:t>
            </a:r>
            <a:r>
              <a:rPr lang="en-US" dirty="0"/>
              <a:t> when:</a:t>
            </a:r>
          </a:p>
          <a:p>
            <a:pPr marL="623888" indent="-457200"/>
            <a:r>
              <a:rPr lang="en-US" dirty="0"/>
              <a:t>motion energy occurs</a:t>
            </a:r>
          </a:p>
          <a:p>
            <a:pPr marL="623888" indent="-457200"/>
            <a:r>
              <a:rPr lang="en-US" dirty="0"/>
              <a:t>cellular respiration happens</a:t>
            </a:r>
          </a:p>
          <a:p>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EDD3814F-A91F-4049-A793-CA07430EB8D0}" type="slidenum">
              <a:rPr lang="en-US" smtClean="0"/>
              <a:t>7</a:t>
            </a:fld>
            <a:endParaRPr lang="en-US"/>
          </a:p>
        </p:txBody>
      </p:sp>
      <p:pic>
        <p:nvPicPr>
          <p:cNvPr id="8" name="Picture 7" descr="forbs circle 02.png"/>
          <p:cNvPicPr>
            <a:picLocks noChangeAspect="1"/>
          </p:cNvPicPr>
          <p:nvPr/>
        </p:nvPicPr>
        <p:blipFill rotWithShape="1">
          <a:blip r:embed="rId3">
            <a:extLst>
              <a:ext uri="{28A0092B-C50C-407E-A947-70E740481C1C}">
                <a14:useLocalDpi xmlns:a14="http://schemas.microsoft.com/office/drawing/2010/main" val="0"/>
              </a:ext>
            </a:extLst>
          </a:blip>
          <a:srcRect l="11471" t="52597" r="70836" b="13250"/>
          <a:stretch/>
        </p:blipFill>
        <p:spPr>
          <a:xfrm>
            <a:off x="7374607" y="4454981"/>
            <a:ext cx="1881102" cy="2403020"/>
          </a:xfrm>
          <a:prstGeom prst="rect">
            <a:avLst/>
          </a:prstGeom>
        </p:spPr>
      </p:pic>
      <p:pic>
        <p:nvPicPr>
          <p:cNvPr id="9" name="Picture 8" descr="bunny circle 03.png"/>
          <p:cNvPicPr>
            <a:picLocks noChangeAspect="1"/>
          </p:cNvPicPr>
          <p:nvPr/>
        </p:nvPicPr>
        <p:blipFill rotWithShape="1">
          <a:blip r:embed="rId4">
            <a:extLst>
              <a:ext uri="{28A0092B-C50C-407E-A947-70E740481C1C}">
                <a14:useLocalDpi xmlns:a14="http://schemas.microsoft.com/office/drawing/2010/main" val="0"/>
              </a:ext>
            </a:extLst>
          </a:blip>
          <a:srcRect l="53846" t="47644" r="34916" b="31484"/>
          <a:stretch/>
        </p:blipFill>
        <p:spPr>
          <a:xfrm>
            <a:off x="6920404" y="4218597"/>
            <a:ext cx="1274439" cy="1566498"/>
          </a:xfrm>
          <a:prstGeom prst="rect">
            <a:avLst/>
          </a:prstGeom>
        </p:spPr>
      </p:pic>
      <p:pic>
        <p:nvPicPr>
          <p:cNvPr id="10" name="Picture 9" descr="bunny circle 01.png"/>
          <p:cNvPicPr>
            <a:picLocks noChangeAspect="1"/>
          </p:cNvPicPr>
          <p:nvPr/>
        </p:nvPicPr>
        <p:blipFill rotWithShape="1">
          <a:blip r:embed="rId5">
            <a:extLst>
              <a:ext uri="{28A0092B-C50C-407E-A947-70E740481C1C}">
                <a14:useLocalDpi xmlns:a14="http://schemas.microsoft.com/office/drawing/2010/main" val="0"/>
              </a:ext>
            </a:extLst>
          </a:blip>
          <a:srcRect l="24348" t="55428" r="59030" b="21578"/>
          <a:stretch/>
        </p:blipFill>
        <p:spPr>
          <a:xfrm>
            <a:off x="5972518" y="4762998"/>
            <a:ext cx="2016821" cy="1846385"/>
          </a:xfrm>
          <a:prstGeom prst="rect">
            <a:avLst/>
          </a:prstGeom>
        </p:spPr>
      </p:pic>
      <p:sp>
        <p:nvSpPr>
          <p:cNvPr id="11" name="Freeform 10"/>
          <p:cNvSpPr/>
          <p:nvPr/>
        </p:nvSpPr>
        <p:spPr>
          <a:xfrm>
            <a:off x="5972518" y="1417638"/>
            <a:ext cx="947886" cy="3927231"/>
          </a:xfrm>
          <a:custGeom>
            <a:avLst/>
            <a:gdLst>
              <a:gd name="connsiteX0" fmla="*/ 1582920 w 1785385"/>
              <a:gd name="connsiteY0" fmla="*/ 3927231 h 3927231"/>
              <a:gd name="connsiteX1" fmla="*/ 1113997 w 1785385"/>
              <a:gd name="connsiteY1" fmla="*/ 3634154 h 3927231"/>
              <a:gd name="connsiteX2" fmla="*/ 1778305 w 1785385"/>
              <a:gd name="connsiteY2" fmla="*/ 3243385 h 3927231"/>
              <a:gd name="connsiteX3" fmla="*/ 664613 w 1785385"/>
              <a:gd name="connsiteY3" fmla="*/ 2500923 h 3927231"/>
              <a:gd name="connsiteX4" fmla="*/ 1778305 w 1785385"/>
              <a:gd name="connsiteY4" fmla="*/ 1836615 h 3927231"/>
              <a:gd name="connsiteX5" fmla="*/ 305 w 1785385"/>
              <a:gd name="connsiteY5" fmla="*/ 859692 h 3927231"/>
              <a:gd name="connsiteX6" fmla="*/ 1621997 w 1785385"/>
              <a:gd name="connsiteY6" fmla="*/ 0 h 392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385" h="3927231">
                <a:moveTo>
                  <a:pt x="1582920" y="3927231"/>
                </a:moveTo>
                <a:cubicBezTo>
                  <a:pt x="1332176" y="3837679"/>
                  <a:pt x="1081433" y="3748128"/>
                  <a:pt x="1113997" y="3634154"/>
                </a:cubicBezTo>
                <a:cubicBezTo>
                  <a:pt x="1146561" y="3520180"/>
                  <a:pt x="1853202" y="3432257"/>
                  <a:pt x="1778305" y="3243385"/>
                </a:cubicBezTo>
                <a:cubicBezTo>
                  <a:pt x="1703408" y="3054513"/>
                  <a:pt x="664613" y="2735385"/>
                  <a:pt x="664613" y="2500923"/>
                </a:cubicBezTo>
                <a:cubicBezTo>
                  <a:pt x="664613" y="2266461"/>
                  <a:pt x="1889023" y="2110153"/>
                  <a:pt x="1778305" y="1836615"/>
                </a:cubicBezTo>
                <a:cubicBezTo>
                  <a:pt x="1667587" y="1563077"/>
                  <a:pt x="26356" y="1165794"/>
                  <a:pt x="305" y="859692"/>
                </a:cubicBezTo>
                <a:cubicBezTo>
                  <a:pt x="-25746" y="553590"/>
                  <a:pt x="1621997" y="0"/>
                  <a:pt x="1621997" y="0"/>
                </a:cubicBezTo>
              </a:path>
            </a:pathLst>
          </a:cu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6818922" y="2056077"/>
            <a:ext cx="938955" cy="2945769"/>
          </a:xfrm>
          <a:custGeom>
            <a:avLst/>
            <a:gdLst>
              <a:gd name="connsiteX0" fmla="*/ 627337 w 1234138"/>
              <a:gd name="connsiteY0" fmla="*/ 3868615 h 3868615"/>
              <a:gd name="connsiteX1" fmla="*/ 236568 w 1234138"/>
              <a:gd name="connsiteY1" fmla="*/ 3595077 h 3868615"/>
              <a:gd name="connsiteX2" fmla="*/ 920414 w 1234138"/>
              <a:gd name="connsiteY2" fmla="*/ 3028461 h 3868615"/>
              <a:gd name="connsiteX3" fmla="*/ 2106 w 1234138"/>
              <a:gd name="connsiteY3" fmla="*/ 2794000 h 3868615"/>
              <a:gd name="connsiteX4" fmla="*/ 1233029 w 1234138"/>
              <a:gd name="connsiteY4" fmla="*/ 1934307 h 3868615"/>
              <a:gd name="connsiteX5" fmla="*/ 236568 w 1234138"/>
              <a:gd name="connsiteY5" fmla="*/ 1367692 h 3868615"/>
              <a:gd name="connsiteX6" fmla="*/ 1057183 w 1234138"/>
              <a:gd name="connsiteY6" fmla="*/ 781538 h 3868615"/>
              <a:gd name="connsiteX7" fmla="*/ 705491 w 1234138"/>
              <a:gd name="connsiteY7" fmla="*/ 0 h 386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4138" h="3868615">
                <a:moveTo>
                  <a:pt x="627337" y="3868615"/>
                </a:moveTo>
                <a:cubicBezTo>
                  <a:pt x="407529" y="3801859"/>
                  <a:pt x="187722" y="3735103"/>
                  <a:pt x="236568" y="3595077"/>
                </a:cubicBezTo>
                <a:cubicBezTo>
                  <a:pt x="285414" y="3455051"/>
                  <a:pt x="959491" y="3161974"/>
                  <a:pt x="920414" y="3028461"/>
                </a:cubicBezTo>
                <a:cubicBezTo>
                  <a:pt x="881337" y="2894948"/>
                  <a:pt x="-49996" y="2976359"/>
                  <a:pt x="2106" y="2794000"/>
                </a:cubicBezTo>
                <a:cubicBezTo>
                  <a:pt x="54208" y="2611641"/>
                  <a:pt x="1193952" y="2172025"/>
                  <a:pt x="1233029" y="1934307"/>
                </a:cubicBezTo>
                <a:cubicBezTo>
                  <a:pt x="1272106" y="1696589"/>
                  <a:pt x="265876" y="1559820"/>
                  <a:pt x="236568" y="1367692"/>
                </a:cubicBezTo>
                <a:cubicBezTo>
                  <a:pt x="207260" y="1175564"/>
                  <a:pt x="979029" y="1009487"/>
                  <a:pt x="1057183" y="781538"/>
                </a:cubicBezTo>
                <a:cubicBezTo>
                  <a:pt x="1135337" y="553589"/>
                  <a:pt x="705491" y="0"/>
                  <a:pt x="705491" y="0"/>
                </a:cubicBezTo>
              </a:path>
            </a:pathLst>
          </a:cu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7969494" y="527538"/>
            <a:ext cx="861891" cy="4611077"/>
          </a:xfrm>
          <a:custGeom>
            <a:avLst/>
            <a:gdLst>
              <a:gd name="connsiteX0" fmla="*/ 510198 w 861891"/>
              <a:gd name="connsiteY0" fmla="*/ 4611077 h 4611077"/>
              <a:gd name="connsiteX1" fmla="*/ 2198 w 861891"/>
              <a:gd name="connsiteY1" fmla="*/ 4005385 h 4611077"/>
              <a:gd name="connsiteX2" fmla="*/ 686044 w 861891"/>
              <a:gd name="connsiteY2" fmla="*/ 3106616 h 4611077"/>
              <a:gd name="connsiteX3" fmla="*/ 158506 w 861891"/>
              <a:gd name="connsiteY3" fmla="*/ 2579077 h 4611077"/>
              <a:gd name="connsiteX4" fmla="*/ 725121 w 861891"/>
              <a:gd name="connsiteY4" fmla="*/ 1660770 h 4611077"/>
              <a:gd name="connsiteX5" fmla="*/ 138968 w 861891"/>
              <a:gd name="connsiteY5" fmla="*/ 1270000 h 4611077"/>
              <a:gd name="connsiteX6" fmla="*/ 861891 w 861891"/>
              <a:gd name="connsiteY6" fmla="*/ 0 h 46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891" h="4611077">
                <a:moveTo>
                  <a:pt x="510198" y="4611077"/>
                </a:moveTo>
                <a:cubicBezTo>
                  <a:pt x="241544" y="4433603"/>
                  <a:pt x="-27110" y="4256129"/>
                  <a:pt x="2198" y="4005385"/>
                </a:cubicBezTo>
                <a:cubicBezTo>
                  <a:pt x="31506" y="3754641"/>
                  <a:pt x="659993" y="3344334"/>
                  <a:pt x="686044" y="3106616"/>
                </a:cubicBezTo>
                <a:cubicBezTo>
                  <a:pt x="712095" y="2868898"/>
                  <a:pt x="151993" y="2820051"/>
                  <a:pt x="158506" y="2579077"/>
                </a:cubicBezTo>
                <a:cubicBezTo>
                  <a:pt x="165019" y="2338103"/>
                  <a:pt x="728377" y="1878949"/>
                  <a:pt x="725121" y="1660770"/>
                </a:cubicBezTo>
                <a:cubicBezTo>
                  <a:pt x="721865" y="1442590"/>
                  <a:pt x="116173" y="1546795"/>
                  <a:pt x="138968" y="1270000"/>
                </a:cubicBezTo>
                <a:cubicBezTo>
                  <a:pt x="161763" y="993205"/>
                  <a:pt x="861891" y="0"/>
                  <a:pt x="861891" y="0"/>
                </a:cubicBezTo>
              </a:path>
            </a:pathLst>
          </a:cu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6920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22" presetClass="entr" presetSubtype="4" fill="hold" grpId="0" nodeType="with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1000"/>
                                        <p:tgtEl>
                                          <p:spTgt spid="11"/>
                                        </p:tgtEl>
                                      </p:cBhvr>
                                    </p:animEffect>
                                  </p:childTnLst>
                                </p:cTn>
                              </p:par>
                              <p:par>
                                <p:cTn id="14" presetID="22" presetClass="exit" presetSubtype="4" fill="hold" grpId="1" nodeType="withEffect">
                                  <p:stCondLst>
                                    <p:cond delay="1500"/>
                                  </p:stCondLst>
                                  <p:childTnLst>
                                    <p:animEffect transition="out" filter="wipe(down)">
                                      <p:cBhvr>
                                        <p:cTn id="15" dur="1000"/>
                                        <p:tgtEl>
                                          <p:spTgt spid="11"/>
                                        </p:tgtEl>
                                      </p:cBhvr>
                                    </p:animEffect>
                                    <p:set>
                                      <p:cBhvr>
                                        <p:cTn id="16" dur="1" fill="hold">
                                          <p:stCondLst>
                                            <p:cond delay="999"/>
                                          </p:stCondLst>
                                        </p:cTn>
                                        <p:tgtEl>
                                          <p:spTgt spid="11"/>
                                        </p:tgtEl>
                                        <p:attrNameLst>
                                          <p:attrName>style.visibility</p:attrName>
                                        </p:attrNameLst>
                                      </p:cBhvr>
                                      <p:to>
                                        <p:strVal val="hidden"/>
                                      </p:to>
                                    </p:set>
                                  </p:childTnLst>
                                </p:cTn>
                              </p:par>
                              <p:par>
                                <p:cTn id="17" presetID="32" presetClass="emph" presetSubtype="0" fill="hold" nodeType="withEffect">
                                  <p:stCondLst>
                                    <p:cond delay="2000"/>
                                  </p:stCondLst>
                                  <p:childTnLst>
                                    <p:animRot by="120000">
                                      <p:cBhvr>
                                        <p:cTn id="18" dur="100" fill="hold">
                                          <p:stCondLst>
                                            <p:cond delay="0"/>
                                          </p:stCondLst>
                                        </p:cTn>
                                        <p:tgtEl>
                                          <p:spTgt spid="9"/>
                                        </p:tgtEl>
                                        <p:attrNameLst>
                                          <p:attrName>r</p:attrName>
                                        </p:attrNameLst>
                                      </p:cBhvr>
                                    </p:animRot>
                                    <p:animRot by="-240000">
                                      <p:cBhvr>
                                        <p:cTn id="19" dur="200" fill="hold">
                                          <p:stCondLst>
                                            <p:cond delay="200"/>
                                          </p:stCondLst>
                                        </p:cTn>
                                        <p:tgtEl>
                                          <p:spTgt spid="9"/>
                                        </p:tgtEl>
                                        <p:attrNameLst>
                                          <p:attrName>r</p:attrName>
                                        </p:attrNameLst>
                                      </p:cBhvr>
                                    </p:animRot>
                                    <p:animRot by="240000">
                                      <p:cBhvr>
                                        <p:cTn id="20" dur="200" fill="hold">
                                          <p:stCondLst>
                                            <p:cond delay="400"/>
                                          </p:stCondLst>
                                        </p:cTn>
                                        <p:tgtEl>
                                          <p:spTgt spid="9"/>
                                        </p:tgtEl>
                                        <p:attrNameLst>
                                          <p:attrName>r</p:attrName>
                                        </p:attrNameLst>
                                      </p:cBhvr>
                                    </p:animRot>
                                    <p:animRot by="-240000">
                                      <p:cBhvr>
                                        <p:cTn id="21" dur="200" fill="hold">
                                          <p:stCondLst>
                                            <p:cond delay="600"/>
                                          </p:stCondLst>
                                        </p:cTn>
                                        <p:tgtEl>
                                          <p:spTgt spid="9"/>
                                        </p:tgtEl>
                                        <p:attrNameLst>
                                          <p:attrName>r</p:attrName>
                                        </p:attrNameLst>
                                      </p:cBhvr>
                                    </p:animRot>
                                    <p:animRot by="120000">
                                      <p:cBhvr>
                                        <p:cTn id="22" dur="200" fill="hold">
                                          <p:stCondLst>
                                            <p:cond delay="800"/>
                                          </p:stCondLst>
                                        </p:cTn>
                                        <p:tgtEl>
                                          <p:spTgt spid="9"/>
                                        </p:tgtEl>
                                        <p:attrNameLst>
                                          <p:attrName>r</p:attrName>
                                        </p:attrNameLst>
                                      </p:cBhvr>
                                    </p:animRot>
                                  </p:childTnLst>
                                </p:cTn>
                              </p:par>
                              <p:par>
                                <p:cTn id="23" presetID="22" presetClass="entr" presetSubtype="4" fill="hold" grpId="0" nodeType="withEffect">
                                  <p:stCondLst>
                                    <p:cond delay="250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1000"/>
                                        <p:tgtEl>
                                          <p:spTgt spid="12"/>
                                        </p:tgtEl>
                                      </p:cBhvr>
                                    </p:animEffect>
                                  </p:childTnLst>
                                </p:cTn>
                              </p:par>
                              <p:par>
                                <p:cTn id="26" presetID="22" presetClass="exit" presetSubtype="4" fill="hold" grpId="1" nodeType="withEffect">
                                  <p:stCondLst>
                                    <p:cond delay="3500"/>
                                  </p:stCondLst>
                                  <p:childTnLst>
                                    <p:animEffect transition="out" filter="wipe(down)">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cTn>
                              </p:par>
                              <p:par>
                                <p:cTn id="29" presetID="32" presetClass="emph" presetSubtype="0" fill="hold" nodeType="withEffect">
                                  <p:stCondLst>
                                    <p:cond delay="3000"/>
                                  </p:stCondLst>
                                  <p:childTnLst>
                                    <p:animRot by="120000">
                                      <p:cBhvr>
                                        <p:cTn id="30" dur="100" fill="hold">
                                          <p:stCondLst>
                                            <p:cond delay="0"/>
                                          </p:stCondLst>
                                        </p:cTn>
                                        <p:tgtEl>
                                          <p:spTgt spid="8"/>
                                        </p:tgtEl>
                                        <p:attrNameLst>
                                          <p:attrName>r</p:attrName>
                                        </p:attrNameLst>
                                      </p:cBhvr>
                                    </p:animRot>
                                    <p:animRot by="-240000">
                                      <p:cBhvr>
                                        <p:cTn id="31" dur="200" fill="hold">
                                          <p:stCondLst>
                                            <p:cond delay="200"/>
                                          </p:stCondLst>
                                        </p:cTn>
                                        <p:tgtEl>
                                          <p:spTgt spid="8"/>
                                        </p:tgtEl>
                                        <p:attrNameLst>
                                          <p:attrName>r</p:attrName>
                                        </p:attrNameLst>
                                      </p:cBhvr>
                                    </p:animRot>
                                    <p:animRot by="240000">
                                      <p:cBhvr>
                                        <p:cTn id="32" dur="200" fill="hold">
                                          <p:stCondLst>
                                            <p:cond delay="400"/>
                                          </p:stCondLst>
                                        </p:cTn>
                                        <p:tgtEl>
                                          <p:spTgt spid="8"/>
                                        </p:tgtEl>
                                        <p:attrNameLst>
                                          <p:attrName>r</p:attrName>
                                        </p:attrNameLst>
                                      </p:cBhvr>
                                    </p:animRot>
                                    <p:animRot by="-240000">
                                      <p:cBhvr>
                                        <p:cTn id="33" dur="200" fill="hold">
                                          <p:stCondLst>
                                            <p:cond delay="600"/>
                                          </p:stCondLst>
                                        </p:cTn>
                                        <p:tgtEl>
                                          <p:spTgt spid="8"/>
                                        </p:tgtEl>
                                        <p:attrNameLst>
                                          <p:attrName>r</p:attrName>
                                        </p:attrNameLst>
                                      </p:cBhvr>
                                    </p:animRot>
                                    <p:animRot by="120000">
                                      <p:cBhvr>
                                        <p:cTn id="34" dur="200" fill="hold">
                                          <p:stCondLst>
                                            <p:cond delay="800"/>
                                          </p:stCondLst>
                                        </p:cTn>
                                        <p:tgtEl>
                                          <p:spTgt spid="8"/>
                                        </p:tgtEl>
                                        <p:attrNameLst>
                                          <p:attrName>r</p:attrName>
                                        </p:attrNameLst>
                                      </p:cBhvr>
                                    </p:animRot>
                                  </p:childTnLst>
                                </p:cTn>
                              </p:par>
                              <p:par>
                                <p:cTn id="35" presetID="22" presetClass="entr" presetSubtype="4" fill="hold" grpId="0" nodeType="withEffect">
                                  <p:stCondLst>
                                    <p:cond delay="400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1000"/>
                                        <p:tgtEl>
                                          <p:spTgt spid="13"/>
                                        </p:tgtEl>
                                      </p:cBhvr>
                                    </p:animEffect>
                                  </p:childTnLst>
                                </p:cTn>
                              </p:par>
                              <p:par>
                                <p:cTn id="38" presetID="22" presetClass="exit" presetSubtype="4" fill="hold" grpId="1" nodeType="withEffect">
                                  <p:stCondLst>
                                    <p:cond delay="4500"/>
                                  </p:stCondLst>
                                  <p:childTnLst>
                                    <p:animEffect transition="out" filter="wipe(down)">
                                      <p:cBhvr>
                                        <p:cTn id="39" dur="1000"/>
                                        <p:tgtEl>
                                          <p:spTgt spid="13"/>
                                        </p:tgtEl>
                                      </p:cBhvr>
                                    </p:animEffect>
                                    <p:set>
                                      <p:cBhvr>
                                        <p:cTn id="40"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14350" indent="-514350"/>
            <a:r>
              <a:rPr lang="en-US" b="1" dirty="0"/>
              <a:t>3. How does energy move through ecosystem pools?</a:t>
            </a:r>
          </a:p>
        </p:txBody>
      </p:sp>
      <p:sp>
        <p:nvSpPr>
          <p:cNvPr id="3" name="Content Placeholder 2"/>
          <p:cNvSpPr>
            <a:spLocks noGrp="1"/>
          </p:cNvSpPr>
          <p:nvPr>
            <p:ph sz="half" idx="1"/>
          </p:nvPr>
        </p:nvSpPr>
        <p:spPr>
          <a:xfrm>
            <a:off x="1442181" y="1600201"/>
            <a:ext cx="7376308" cy="3781884"/>
          </a:xfrm>
        </p:spPr>
        <p:txBody>
          <a:bodyPr>
            <a:normAutofit/>
          </a:bodyPr>
          <a:lstStyle/>
          <a:p>
            <a:pPr marL="0" indent="0">
              <a:buNone/>
            </a:pPr>
            <a:r>
              <a:rPr lang="en-US" dirty="0"/>
              <a:t>Plants convert </a:t>
            </a:r>
            <a:r>
              <a:rPr lang="en-US" b="1" dirty="0">
                <a:ln>
                  <a:solidFill>
                    <a:schemeClr val="tx1"/>
                  </a:solidFill>
                </a:ln>
                <a:solidFill>
                  <a:srgbClr val="FFFF00"/>
                </a:solidFill>
              </a:rPr>
              <a:t>sunlight energy</a:t>
            </a:r>
            <a:r>
              <a:rPr lang="en-US" dirty="0"/>
              <a:t> to </a:t>
            </a:r>
            <a:r>
              <a:rPr lang="en-US" b="1" dirty="0">
                <a:solidFill>
                  <a:srgbClr val="008000"/>
                </a:solidFill>
              </a:rPr>
              <a:t>chemical energy </a:t>
            </a:r>
            <a:r>
              <a:rPr lang="en-US" dirty="0"/>
              <a:t>and store it in the C-C and C-H bonds of organic molecules. </a:t>
            </a:r>
          </a:p>
          <a:p>
            <a:pPr marL="0" indent="0">
              <a:buNone/>
            </a:pPr>
            <a:endParaRPr lang="en-US" dirty="0"/>
          </a:p>
          <a:p>
            <a:pPr marL="0" indent="0">
              <a:buNone/>
            </a:pPr>
            <a:r>
              <a:rPr lang="en-US" dirty="0"/>
              <a:t>These high-energy, organic molecules become part of the plant’s body (leaves, stems, and fruit) through biosynthesis. </a:t>
            </a:r>
          </a:p>
          <a:p>
            <a:pPr marL="0" indent="0">
              <a:buNone/>
            </a:pPr>
            <a:endParaRPr lang="en-US"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EDD3814F-A91F-4049-A793-CA07430EB8D0}" type="slidenum">
              <a:rPr lang="en-US" smtClean="0"/>
              <a:t>8</a:t>
            </a:fld>
            <a:endParaRPr lang="en-US"/>
          </a:p>
        </p:txBody>
      </p:sp>
      <p:pic>
        <p:nvPicPr>
          <p:cNvPr id="8" name="Picture 7" descr="forbs circle 02.png"/>
          <p:cNvPicPr>
            <a:picLocks noChangeAspect="1"/>
          </p:cNvPicPr>
          <p:nvPr/>
        </p:nvPicPr>
        <p:blipFill rotWithShape="1">
          <a:blip r:embed="rId3">
            <a:extLst>
              <a:ext uri="{28A0092B-C50C-407E-A947-70E740481C1C}">
                <a14:useLocalDpi xmlns:a14="http://schemas.microsoft.com/office/drawing/2010/main" val="0"/>
              </a:ext>
            </a:extLst>
          </a:blip>
          <a:srcRect l="11471" t="52597" r="70836" b="13250"/>
          <a:stretch/>
        </p:blipFill>
        <p:spPr>
          <a:xfrm>
            <a:off x="718396" y="4318455"/>
            <a:ext cx="1881102" cy="2403020"/>
          </a:xfrm>
          <a:prstGeom prst="rect">
            <a:avLst/>
          </a:prstGeom>
        </p:spPr>
      </p:pic>
      <p:sp>
        <p:nvSpPr>
          <p:cNvPr id="10" name="Freeform 9"/>
          <p:cNvSpPr/>
          <p:nvPr/>
        </p:nvSpPr>
        <p:spPr>
          <a:xfrm flipH="1">
            <a:off x="303578" y="1735120"/>
            <a:ext cx="1138602" cy="3074629"/>
          </a:xfrm>
          <a:custGeom>
            <a:avLst/>
            <a:gdLst>
              <a:gd name="connsiteX0" fmla="*/ 1445846 w 1445846"/>
              <a:gd name="connsiteY0" fmla="*/ 7090 h 3074629"/>
              <a:gd name="connsiteX1" fmla="*/ 722923 w 1445846"/>
              <a:gd name="connsiteY1" fmla="*/ 143859 h 3074629"/>
              <a:gd name="connsiteX2" fmla="*/ 1055077 w 1445846"/>
              <a:gd name="connsiteY2" fmla="*/ 984013 h 3074629"/>
              <a:gd name="connsiteX3" fmla="*/ 293077 w 1445846"/>
              <a:gd name="connsiteY3" fmla="*/ 1140321 h 3074629"/>
              <a:gd name="connsiteX4" fmla="*/ 879231 w 1445846"/>
              <a:gd name="connsiteY4" fmla="*/ 1726475 h 3074629"/>
              <a:gd name="connsiteX5" fmla="*/ 117231 w 1445846"/>
              <a:gd name="connsiteY5" fmla="*/ 2117244 h 3074629"/>
              <a:gd name="connsiteX6" fmla="*/ 703384 w 1445846"/>
              <a:gd name="connsiteY6" fmla="*/ 2664321 h 3074629"/>
              <a:gd name="connsiteX7" fmla="*/ 0 w 1445846"/>
              <a:gd name="connsiteY7" fmla="*/ 3074629 h 3074629"/>
              <a:gd name="connsiteX8" fmla="*/ 0 w 1445846"/>
              <a:gd name="connsiteY8" fmla="*/ 3074629 h 30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846" h="3074629">
                <a:moveTo>
                  <a:pt x="1445846" y="7090"/>
                </a:moveTo>
                <a:cubicBezTo>
                  <a:pt x="1116948" y="-5936"/>
                  <a:pt x="788051" y="-18961"/>
                  <a:pt x="722923" y="143859"/>
                </a:cubicBezTo>
                <a:cubicBezTo>
                  <a:pt x="657795" y="306679"/>
                  <a:pt x="1126718" y="817936"/>
                  <a:pt x="1055077" y="984013"/>
                </a:cubicBezTo>
                <a:cubicBezTo>
                  <a:pt x="983436" y="1150090"/>
                  <a:pt x="322385" y="1016577"/>
                  <a:pt x="293077" y="1140321"/>
                </a:cubicBezTo>
                <a:cubicBezTo>
                  <a:pt x="263769" y="1264065"/>
                  <a:pt x="908539" y="1563654"/>
                  <a:pt x="879231" y="1726475"/>
                </a:cubicBezTo>
                <a:cubicBezTo>
                  <a:pt x="849923" y="1889296"/>
                  <a:pt x="146539" y="1960936"/>
                  <a:pt x="117231" y="2117244"/>
                </a:cubicBezTo>
                <a:cubicBezTo>
                  <a:pt x="87923" y="2273552"/>
                  <a:pt x="722922" y="2504757"/>
                  <a:pt x="703384" y="2664321"/>
                </a:cubicBezTo>
                <a:cubicBezTo>
                  <a:pt x="683846" y="2823885"/>
                  <a:pt x="0" y="3074629"/>
                  <a:pt x="0" y="3074629"/>
                </a:cubicBezTo>
                <a:lnTo>
                  <a:pt x="0" y="3074629"/>
                </a:lnTo>
              </a:path>
            </a:pathLst>
          </a:custGeom>
          <a:ln w="69850">
            <a:solidFill>
              <a:srgbClr val="FFFF00"/>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278419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300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xit" presetSubtype="1" fill="hold" grpId="1" nodeType="withEffect">
                                  <p:stCondLst>
                                    <p:cond delay="1500"/>
                                  </p:stCondLst>
                                  <p:childTnLst>
                                    <p:animEffect transition="out" filter="wipe(up)">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14350" indent="-514350"/>
            <a:r>
              <a:rPr lang="en-US" b="1" dirty="0"/>
              <a:t>3. How does energy move through ecosystem pools?</a:t>
            </a:r>
          </a:p>
        </p:txBody>
      </p:sp>
      <p:sp>
        <p:nvSpPr>
          <p:cNvPr id="3" name="Content Placeholder 2"/>
          <p:cNvSpPr>
            <a:spLocks noGrp="1"/>
          </p:cNvSpPr>
          <p:nvPr>
            <p:ph sz="half" idx="1"/>
          </p:nvPr>
        </p:nvSpPr>
        <p:spPr>
          <a:xfrm>
            <a:off x="457200" y="1600201"/>
            <a:ext cx="8361288" cy="3781884"/>
          </a:xfrm>
        </p:spPr>
        <p:txBody>
          <a:bodyPr>
            <a:normAutofit fontScale="85000" lnSpcReduction="20000"/>
          </a:bodyPr>
          <a:lstStyle/>
          <a:p>
            <a:pPr marL="0" indent="0">
              <a:buNone/>
            </a:pPr>
            <a:r>
              <a:rPr lang="en-US" dirty="0"/>
              <a:t>When plants are eaten by herbivores, those same high-energy, organic molecules move into the herbivores and become part of their bodies through biosynthesis. </a:t>
            </a:r>
          </a:p>
          <a:p>
            <a:pPr marL="0" indent="0">
              <a:buNone/>
            </a:pPr>
            <a:endParaRPr lang="en-US" dirty="0"/>
          </a:p>
          <a:p>
            <a:pPr marL="0" indent="0">
              <a:buNone/>
            </a:pPr>
            <a:r>
              <a:rPr lang="en-US" dirty="0"/>
              <a:t>When herbivores are eaten by carnivores, the high-energy, organic molecules move into the carnivores and become part of their bodies through biosynthesis.</a:t>
            </a:r>
          </a:p>
          <a:p>
            <a:pPr marL="0" indent="0">
              <a:buNone/>
            </a:pPr>
            <a:endParaRPr lang="en-US" dirty="0"/>
          </a:p>
          <a:p>
            <a:pPr marL="0" indent="0">
              <a:buNone/>
            </a:pPr>
            <a:r>
              <a:rPr lang="en-US" dirty="0"/>
              <a:t>Finally, when plants, herbivores, or carnivores die, the high-energy, organic molecules move into decomposers and become part of their bodies through biosynthesis.</a:t>
            </a:r>
          </a:p>
          <a:p>
            <a:pPr marL="0" indent="0">
              <a:buNone/>
            </a:pPr>
            <a:endParaRPr lang="en-US" dirty="0"/>
          </a:p>
          <a:p>
            <a:pPr marL="0" indent="0">
              <a:buNone/>
            </a:pPr>
            <a:endParaRPr lang="en-US" dirty="0"/>
          </a:p>
        </p:txBody>
      </p:sp>
      <p:pic>
        <p:nvPicPr>
          <p:cNvPr id="4" name="Picture 3" descr="bunny circle 05.png"/>
          <p:cNvPicPr>
            <a:picLocks noChangeAspect="1"/>
          </p:cNvPicPr>
          <p:nvPr/>
        </p:nvPicPr>
        <p:blipFill rotWithShape="1">
          <a:blip r:embed="rId3">
            <a:extLst>
              <a:ext uri="{28A0092B-C50C-407E-A947-70E740481C1C}">
                <a14:useLocalDpi xmlns:a14="http://schemas.microsoft.com/office/drawing/2010/main" val="0"/>
              </a:ext>
            </a:extLst>
          </a:blip>
          <a:srcRect l="66528" t="46760" r="19793" b="30114"/>
          <a:stretch/>
        </p:blipFill>
        <p:spPr>
          <a:xfrm>
            <a:off x="3842675" y="5261878"/>
            <a:ext cx="1588866" cy="1777594"/>
          </a:xfrm>
          <a:prstGeom prst="rect">
            <a:avLst/>
          </a:prstGeom>
        </p:spPr>
      </p:pic>
      <p:pic>
        <p:nvPicPr>
          <p:cNvPr id="5" name="Picture 4" descr="fox circle.png"/>
          <p:cNvPicPr>
            <a:picLocks noChangeAspect="1"/>
          </p:cNvPicPr>
          <p:nvPr/>
        </p:nvPicPr>
        <p:blipFill rotWithShape="1">
          <a:blip r:embed="rId4">
            <a:extLst>
              <a:ext uri="{28A0092B-C50C-407E-A947-70E740481C1C}">
                <a14:useLocalDpi xmlns:a14="http://schemas.microsoft.com/office/drawing/2010/main" val="0"/>
              </a:ext>
            </a:extLst>
          </a:blip>
          <a:srcRect l="73533" t="36692" r="16213" b="43932"/>
          <a:stretch/>
        </p:blipFill>
        <p:spPr>
          <a:xfrm>
            <a:off x="7092614" y="5261878"/>
            <a:ext cx="1324016" cy="1655804"/>
          </a:xfrm>
          <a:prstGeom prst="rect">
            <a:avLst/>
          </a:prstGeom>
        </p:spPr>
      </p:pic>
      <p:sp>
        <p:nvSpPr>
          <p:cNvPr id="6" name="Freeform 5"/>
          <p:cNvSpPr/>
          <p:nvPr/>
        </p:nvSpPr>
        <p:spPr>
          <a:xfrm rot="5400000">
            <a:off x="2709888" y="5160295"/>
            <a:ext cx="703936" cy="1980759"/>
          </a:xfrm>
          <a:custGeom>
            <a:avLst/>
            <a:gdLst>
              <a:gd name="connsiteX0" fmla="*/ 0 w 703936"/>
              <a:gd name="connsiteY0" fmla="*/ 1133231 h 1133231"/>
              <a:gd name="connsiteX1" fmla="*/ 508000 w 703936"/>
              <a:gd name="connsiteY1" fmla="*/ 996462 h 1133231"/>
              <a:gd name="connsiteX2" fmla="*/ 58615 w 703936"/>
              <a:gd name="connsiteY2" fmla="*/ 742462 h 1133231"/>
              <a:gd name="connsiteX3" fmla="*/ 703384 w 703936"/>
              <a:gd name="connsiteY3" fmla="*/ 468923 h 1133231"/>
              <a:gd name="connsiteX4" fmla="*/ 175846 w 703936"/>
              <a:gd name="connsiteY4" fmla="*/ 156308 h 1133231"/>
              <a:gd name="connsiteX5" fmla="*/ 449384 w 703936"/>
              <a:gd name="connsiteY5" fmla="*/ 0 h 113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936" h="1133231">
                <a:moveTo>
                  <a:pt x="0" y="1133231"/>
                </a:moveTo>
                <a:cubicBezTo>
                  <a:pt x="249115" y="1097410"/>
                  <a:pt x="498231" y="1061590"/>
                  <a:pt x="508000" y="996462"/>
                </a:cubicBezTo>
                <a:cubicBezTo>
                  <a:pt x="517769" y="931334"/>
                  <a:pt x="26051" y="830385"/>
                  <a:pt x="58615" y="742462"/>
                </a:cubicBezTo>
                <a:cubicBezTo>
                  <a:pt x="91179" y="654539"/>
                  <a:pt x="683846" y="566615"/>
                  <a:pt x="703384" y="468923"/>
                </a:cubicBezTo>
                <a:cubicBezTo>
                  <a:pt x="722922" y="371231"/>
                  <a:pt x="218179" y="234462"/>
                  <a:pt x="175846" y="156308"/>
                </a:cubicBezTo>
                <a:cubicBezTo>
                  <a:pt x="133513" y="78154"/>
                  <a:pt x="449384" y="0"/>
                  <a:pt x="449384" y="0"/>
                </a:cubicBezTo>
              </a:path>
            </a:pathLst>
          </a:custGeom>
          <a:ln w="63500">
            <a:solidFill>
              <a:srgbClr val="00FF00"/>
            </a:solidFill>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EDD3814F-A91F-4049-A793-CA07430EB8D0}" type="slidenum">
              <a:rPr lang="en-US" smtClean="0"/>
              <a:t>9</a:t>
            </a:fld>
            <a:endParaRPr lang="en-US"/>
          </a:p>
        </p:txBody>
      </p:sp>
      <p:pic>
        <p:nvPicPr>
          <p:cNvPr id="8" name="Picture 7" descr="forbs circle 02.png"/>
          <p:cNvPicPr>
            <a:picLocks noChangeAspect="1"/>
          </p:cNvPicPr>
          <p:nvPr/>
        </p:nvPicPr>
        <p:blipFill rotWithShape="1">
          <a:blip r:embed="rId5">
            <a:extLst>
              <a:ext uri="{28A0092B-C50C-407E-A947-70E740481C1C}">
                <a14:useLocalDpi xmlns:a14="http://schemas.microsoft.com/office/drawing/2010/main" val="0"/>
              </a:ext>
            </a:extLst>
          </a:blip>
          <a:srcRect l="11471" t="52597" r="70836" b="13250"/>
          <a:stretch/>
        </p:blipFill>
        <p:spPr>
          <a:xfrm>
            <a:off x="630953" y="4725048"/>
            <a:ext cx="1881102" cy="2403020"/>
          </a:xfrm>
          <a:prstGeom prst="rect">
            <a:avLst/>
          </a:prstGeom>
        </p:spPr>
      </p:pic>
      <p:sp>
        <p:nvSpPr>
          <p:cNvPr id="9" name="Freeform 8"/>
          <p:cNvSpPr/>
          <p:nvPr/>
        </p:nvSpPr>
        <p:spPr>
          <a:xfrm rot="5400000">
            <a:off x="5750266" y="5160295"/>
            <a:ext cx="703936" cy="1980759"/>
          </a:xfrm>
          <a:custGeom>
            <a:avLst/>
            <a:gdLst>
              <a:gd name="connsiteX0" fmla="*/ 0 w 703936"/>
              <a:gd name="connsiteY0" fmla="*/ 1133231 h 1133231"/>
              <a:gd name="connsiteX1" fmla="*/ 508000 w 703936"/>
              <a:gd name="connsiteY1" fmla="*/ 996462 h 1133231"/>
              <a:gd name="connsiteX2" fmla="*/ 58615 w 703936"/>
              <a:gd name="connsiteY2" fmla="*/ 742462 h 1133231"/>
              <a:gd name="connsiteX3" fmla="*/ 703384 w 703936"/>
              <a:gd name="connsiteY3" fmla="*/ 468923 h 1133231"/>
              <a:gd name="connsiteX4" fmla="*/ 175846 w 703936"/>
              <a:gd name="connsiteY4" fmla="*/ 156308 h 1133231"/>
              <a:gd name="connsiteX5" fmla="*/ 449384 w 703936"/>
              <a:gd name="connsiteY5" fmla="*/ 0 h 113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936" h="1133231">
                <a:moveTo>
                  <a:pt x="0" y="1133231"/>
                </a:moveTo>
                <a:cubicBezTo>
                  <a:pt x="249115" y="1097410"/>
                  <a:pt x="498231" y="1061590"/>
                  <a:pt x="508000" y="996462"/>
                </a:cubicBezTo>
                <a:cubicBezTo>
                  <a:pt x="517769" y="931334"/>
                  <a:pt x="26051" y="830385"/>
                  <a:pt x="58615" y="742462"/>
                </a:cubicBezTo>
                <a:cubicBezTo>
                  <a:pt x="91179" y="654539"/>
                  <a:pt x="683846" y="566615"/>
                  <a:pt x="703384" y="468923"/>
                </a:cubicBezTo>
                <a:cubicBezTo>
                  <a:pt x="722922" y="371231"/>
                  <a:pt x="218179" y="234462"/>
                  <a:pt x="175846" y="156308"/>
                </a:cubicBezTo>
                <a:cubicBezTo>
                  <a:pt x="133513" y="78154"/>
                  <a:pt x="449384" y="0"/>
                  <a:pt x="449384" y="0"/>
                </a:cubicBezTo>
              </a:path>
            </a:pathLst>
          </a:custGeom>
          <a:ln w="63500">
            <a:solidFill>
              <a:srgbClr val="00FF00"/>
            </a:solidFill>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6988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300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22" presetClass="entr" presetSubtype="4"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4"/>
                                        </p:tgtEl>
                                        <p:attrNameLst>
                                          <p:attrName>r</p:attrName>
                                        </p:attrNameLst>
                                      </p:cBhvr>
                                    </p:animRot>
                                    <p:animRot by="-240000">
                                      <p:cBhvr>
                                        <p:cTn id="18" dur="200" fill="hold">
                                          <p:stCondLst>
                                            <p:cond delay="200"/>
                                          </p:stCondLst>
                                        </p:cTn>
                                        <p:tgtEl>
                                          <p:spTgt spid="4"/>
                                        </p:tgtEl>
                                        <p:attrNameLst>
                                          <p:attrName>r</p:attrName>
                                        </p:attrNameLst>
                                      </p:cBhvr>
                                    </p:animRot>
                                    <p:animRot by="240000">
                                      <p:cBhvr>
                                        <p:cTn id="19" dur="200" fill="hold">
                                          <p:stCondLst>
                                            <p:cond delay="400"/>
                                          </p:stCondLst>
                                        </p:cTn>
                                        <p:tgtEl>
                                          <p:spTgt spid="4"/>
                                        </p:tgtEl>
                                        <p:attrNameLst>
                                          <p:attrName>r</p:attrName>
                                        </p:attrNameLst>
                                      </p:cBhvr>
                                    </p:animRot>
                                    <p:animRot by="-240000">
                                      <p:cBhvr>
                                        <p:cTn id="20" dur="200" fill="hold">
                                          <p:stCondLst>
                                            <p:cond delay="600"/>
                                          </p:stCondLst>
                                        </p:cTn>
                                        <p:tgtEl>
                                          <p:spTgt spid="4"/>
                                        </p:tgtEl>
                                        <p:attrNameLst>
                                          <p:attrName>r</p:attrName>
                                        </p:attrNameLst>
                                      </p:cBhvr>
                                    </p:animRot>
                                    <p:animRot by="120000">
                                      <p:cBhvr>
                                        <p:cTn id="21" dur="200" fill="hold">
                                          <p:stCondLst>
                                            <p:cond delay="800"/>
                                          </p:stCondLst>
                                        </p:cTn>
                                        <p:tgtEl>
                                          <p:spTgt spid="4"/>
                                        </p:tgtEl>
                                        <p:attrNameLst>
                                          <p:attrName>r</p:attrName>
                                        </p:attrNameLst>
                                      </p:cBhvr>
                                    </p:animRot>
                                  </p:childTnLst>
                                </p:cTn>
                              </p:par>
                              <p:par>
                                <p:cTn id="22" presetID="22" presetClass="exit" presetSubtype="4" fill="hold" grpId="1" nodeType="withEffect">
                                  <p:stCondLst>
                                    <p:cond delay="1500"/>
                                  </p:stCondLst>
                                  <p:childTnLst>
                                    <p:animEffect transition="out" filter="wipe(down)">
                                      <p:cBhvr>
                                        <p:cTn id="23" dur="1000"/>
                                        <p:tgtEl>
                                          <p:spTgt spid="6"/>
                                        </p:tgtEl>
                                      </p:cBhvr>
                                    </p:animEffect>
                                    <p:set>
                                      <p:cBhvr>
                                        <p:cTn id="24" dur="1" fill="hold">
                                          <p:stCondLst>
                                            <p:cond delay="999"/>
                                          </p:stCondLst>
                                        </p:cTn>
                                        <p:tgtEl>
                                          <p:spTgt spid="6"/>
                                        </p:tgtEl>
                                        <p:attrNameLst>
                                          <p:attrName>style.visibility</p:attrName>
                                        </p:attrNameLst>
                                      </p:cBhvr>
                                      <p:to>
                                        <p:strVal val="hidden"/>
                                      </p:to>
                                    </p:set>
                                  </p:childTnLst>
                                </p:cTn>
                              </p:par>
                              <p:par>
                                <p:cTn id="25" presetID="32" presetClass="emph" presetSubtype="0" fill="hold" nodeType="withEffect">
                                  <p:stCondLst>
                                    <p:cond delay="2500"/>
                                  </p:stCondLst>
                                  <p:childTnLst>
                                    <p:animRot by="120000">
                                      <p:cBhvr>
                                        <p:cTn id="26" dur="100" fill="hold">
                                          <p:stCondLst>
                                            <p:cond delay="0"/>
                                          </p:stCondLst>
                                        </p:cTn>
                                        <p:tgtEl>
                                          <p:spTgt spid="5"/>
                                        </p:tgtEl>
                                        <p:attrNameLst>
                                          <p:attrName>r</p:attrName>
                                        </p:attrNameLst>
                                      </p:cBhvr>
                                    </p:animRot>
                                    <p:animRot by="-240000">
                                      <p:cBhvr>
                                        <p:cTn id="27" dur="200" fill="hold">
                                          <p:stCondLst>
                                            <p:cond delay="200"/>
                                          </p:stCondLst>
                                        </p:cTn>
                                        <p:tgtEl>
                                          <p:spTgt spid="5"/>
                                        </p:tgtEl>
                                        <p:attrNameLst>
                                          <p:attrName>r</p:attrName>
                                        </p:attrNameLst>
                                      </p:cBhvr>
                                    </p:animRot>
                                    <p:animRot by="240000">
                                      <p:cBhvr>
                                        <p:cTn id="28" dur="200" fill="hold">
                                          <p:stCondLst>
                                            <p:cond delay="400"/>
                                          </p:stCondLst>
                                        </p:cTn>
                                        <p:tgtEl>
                                          <p:spTgt spid="5"/>
                                        </p:tgtEl>
                                        <p:attrNameLst>
                                          <p:attrName>r</p:attrName>
                                        </p:attrNameLst>
                                      </p:cBhvr>
                                    </p:animRot>
                                    <p:animRot by="-240000">
                                      <p:cBhvr>
                                        <p:cTn id="29" dur="200" fill="hold">
                                          <p:stCondLst>
                                            <p:cond delay="600"/>
                                          </p:stCondLst>
                                        </p:cTn>
                                        <p:tgtEl>
                                          <p:spTgt spid="5"/>
                                        </p:tgtEl>
                                        <p:attrNameLst>
                                          <p:attrName>r</p:attrName>
                                        </p:attrNameLst>
                                      </p:cBhvr>
                                    </p:animRot>
                                    <p:animRot by="120000">
                                      <p:cBhvr>
                                        <p:cTn id="30" dur="200" fill="hold">
                                          <p:stCondLst>
                                            <p:cond delay="800"/>
                                          </p:stCondLst>
                                        </p:cTn>
                                        <p:tgtEl>
                                          <p:spTgt spid="5"/>
                                        </p:tgtEl>
                                        <p:attrNameLst>
                                          <p:attrName>r</p:attrName>
                                        </p:attrNameLst>
                                      </p:cBhvr>
                                    </p:animRot>
                                  </p:childTnLst>
                                </p:cTn>
                              </p:par>
                              <p:par>
                                <p:cTn id="31" presetID="22" presetClass="entr" presetSubtype="4" fill="hold" grpId="0" nodeType="withEffect">
                                  <p:stCondLst>
                                    <p:cond delay="100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1571</TotalTime>
  <Words>3559</Words>
  <Application>Microsoft Macintosh PowerPoint</Application>
  <PresentationFormat>On-screen Show (4:3)</PresentationFormat>
  <Paragraphs>289</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Ecosystems Unit  Activity 3.5 Tracing Energy Through an Ecosystem</vt:lpstr>
      <vt:lpstr>Unit map</vt:lpstr>
      <vt:lpstr>Tracing Energy Through an Ecosystem</vt:lpstr>
      <vt:lpstr>Tracing Energy Through an Ecosystem</vt:lpstr>
      <vt:lpstr>1. Where does the energy come from? </vt:lpstr>
      <vt:lpstr>2. How is energy transformed in an ecosystem?</vt:lpstr>
      <vt:lpstr>2. How is energy transformed in an ecosystem?</vt:lpstr>
      <vt:lpstr>3. How does energy move through ecosystem pools?</vt:lpstr>
      <vt:lpstr>3. How does energy move through ecosystem pools?</vt:lpstr>
      <vt:lpstr>3. How does energy move through ecosystem pools?</vt:lpstr>
      <vt:lpstr>When do matter and energy NOT follow the same path? </vt:lpstr>
      <vt:lpstr>When do matter and energy NOT follow the same path? </vt:lpstr>
      <vt:lpstr>Energy Flow in an Ecosystem</vt:lpstr>
      <vt:lpstr>Energy Flow in an Ecosystem</vt:lpstr>
      <vt:lpstr>PowerPoint Presentation</vt:lpstr>
      <vt:lpstr>Energy Flows</vt:lpstr>
      <vt:lpstr>Energy and the Organic Matter Pyramid</vt:lpstr>
      <vt:lpstr>Energy and the Organic Matter Pyramid</vt:lpstr>
      <vt:lpstr>Matter and Energy in Ecosystems</vt:lpstr>
      <vt:lpstr>Matter and Energy in Ecosystems</vt:lpstr>
      <vt:lpstr>Matter and Energy in Ecosystems</vt:lpstr>
      <vt:lpstr>Matter and Energy in Ecosystems</vt:lpstr>
      <vt:lpstr>Exit Ticket</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Ecosystems: Lesson 3, Activity 4</dc:title>
  <dc:creator>Jenny Dauer</dc:creator>
  <cp:lastModifiedBy>Tompkins, Elizabeth</cp:lastModifiedBy>
  <cp:revision>101</cp:revision>
  <dcterms:created xsi:type="dcterms:W3CDTF">2012-11-25T21:27:12Z</dcterms:created>
  <dcterms:modified xsi:type="dcterms:W3CDTF">2020-01-07T00:29:06Z</dcterms:modified>
</cp:coreProperties>
</file>