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413" r:id="rId5"/>
    <p:sldId id="414" r:id="rId6"/>
    <p:sldId id="391" r:id="rId7"/>
    <p:sldId id="392" r:id="rId8"/>
    <p:sldId id="393" r:id="rId9"/>
    <p:sldId id="395" r:id="rId10"/>
    <p:sldId id="394" r:id="rId11"/>
    <p:sldId id="383" r:id="rId12"/>
    <p:sldId id="407" r:id="rId13"/>
    <p:sldId id="399" r:id="rId14"/>
    <p:sldId id="409" r:id="rId15"/>
    <p:sldId id="410" r:id="rId16"/>
    <p:sldId id="411" r:id="rId17"/>
    <p:sldId id="258" r:id="rId18"/>
    <p:sldId id="259" r:id="rId19"/>
    <p:sldId id="260" r:id="rId20"/>
    <p:sldId id="271" r:id="rId21"/>
    <p:sldId id="412" r:id="rId22"/>
    <p:sldId id="26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0">
          <p15:clr>
            <a:srgbClr val="A4A3A4"/>
          </p15:clr>
        </p15:guide>
        <p15:guide id="2" pos="57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urtney Lyn Lannen" initials="CL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0" autoAdjust="0"/>
    <p:restoredTop sz="75102" autoAdjust="0"/>
  </p:normalViewPr>
  <p:slideViewPr>
    <p:cSldViewPr>
      <p:cViewPr varScale="1">
        <p:scale>
          <a:sx n="90" d="100"/>
          <a:sy n="90" d="100"/>
        </p:scale>
        <p:origin x="2656" y="192"/>
      </p:cViewPr>
      <p:guideLst>
        <p:guide orient="horz" pos="1920"/>
        <p:guide pos="576"/>
      </p:guideLst>
    </p:cSldViewPr>
  </p:slideViewPr>
  <p:notesTextViewPr>
    <p:cViewPr>
      <p:scale>
        <a:sx n="100" d="100"/>
        <a:sy n="100" d="100"/>
      </p:scale>
      <p:origin x="0" y="0"/>
    </p:cViewPr>
  </p:notesTextViewPr>
  <p:sorterViewPr>
    <p:cViewPr>
      <p:scale>
        <a:sx n="120" d="100"/>
        <a:sy n="120" d="100"/>
      </p:scale>
      <p:origin x="0" y="136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B15C64-3723-7745-979F-0DD62ECA83C7}" type="datetimeFigureOut">
              <a:rPr lang="en-US" smtClean="0"/>
              <a:t>8/23/21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8CDA7F-EAD1-944F-A9A0-BA06D21A5D31}" type="slidenum">
              <a:rPr lang="en-US" smtClean="0"/>
              <a:t>‹#›</a:t>
            </a:fld>
            <a:endParaRPr lang="en-US"/>
          </a:p>
        </p:txBody>
      </p:sp>
    </p:spTree>
    <p:extLst>
      <p:ext uri="{BB962C8B-B14F-4D97-AF65-F5344CB8AC3E}">
        <p14:creationId xmlns:p14="http://schemas.microsoft.com/office/powerpoint/2010/main" val="941750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988DA7-652E-411C-AC6B-9DECCF795181}" type="datetimeFigureOut">
              <a:rPr lang="en-US" smtClean="0"/>
              <a:pPr/>
              <a:t>8/23/21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F3F3A2-4CB2-4280-92F2-A775C7AFE2B3}" type="slidenum">
              <a:rPr lang="en-US" smtClean="0"/>
              <a:pPr/>
              <a:t>‹#›</a:t>
            </a:fld>
            <a:endParaRPr lang="en-US"/>
          </a:p>
        </p:txBody>
      </p:sp>
    </p:spTree>
    <p:extLst>
      <p:ext uri="{BB962C8B-B14F-4D97-AF65-F5344CB8AC3E}">
        <p14:creationId xmlns:p14="http://schemas.microsoft.com/office/powerpoint/2010/main" val="350631156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apbox.com/about/map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apbox.com/about/map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a:t>
            </a:fld>
            <a:endParaRPr lang="en-US"/>
          </a:p>
        </p:txBody>
      </p:sp>
    </p:spTree>
    <p:extLst>
      <p:ext uri="{BB962C8B-B14F-4D97-AF65-F5344CB8AC3E}">
        <p14:creationId xmlns:p14="http://schemas.microsoft.com/office/powerpoint/2010/main" val="2509271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identify groups of organisms that have similar roles in an ecosystem.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the picture of a meadow in Slides 10-13 to identify producers, herbivores, carnivores and decomposers in an ecosystem. Introduce the role of each of those type of organisms.</a:t>
            </a:r>
          </a:p>
          <a:p>
            <a:endParaRPr lang="en-US" dirty="0"/>
          </a:p>
          <a:p>
            <a:r>
              <a:rPr lang="en-US" dirty="0"/>
              <a:t>The producers</a:t>
            </a:r>
            <a:r>
              <a:rPr lang="en-US" baseline="0" dirty="0"/>
              <a:t> are the plants. They are called producers because they make food for themselves (and for all other organisms) through the process of photosynthesis.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Image Credit: Craig Douglas,</a:t>
            </a:r>
            <a:r>
              <a:rPr lang="en-US" sz="1200" b="1" kern="1200" baseline="0" dirty="0">
                <a:solidFill>
                  <a:schemeClr val="tx1"/>
                </a:solidFill>
                <a:effectLst/>
                <a:latin typeface="+mn-lt"/>
                <a:ea typeface="+mn-ea"/>
                <a:cs typeface="+mn-cs"/>
              </a:rPr>
              <a:t> Michigan State University</a:t>
            </a:r>
            <a:endParaRPr lang="en-US" sz="1200" b="1"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D3F3F3A2-4CB2-4280-92F2-A775C7AFE2B3}" type="slidenum">
              <a:rPr lang="en-US" smtClean="0"/>
              <a:pPr/>
              <a:t>10</a:t>
            </a:fld>
            <a:endParaRPr lang="en-US"/>
          </a:p>
        </p:txBody>
      </p:sp>
    </p:spTree>
    <p:extLst>
      <p:ext uri="{BB962C8B-B14F-4D97-AF65-F5344CB8AC3E}">
        <p14:creationId xmlns:p14="http://schemas.microsoft.com/office/powerpoint/2010/main" val="4144478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identify groups of organisms that have similar roles in an ecosystem.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the picture of a meadow in Slides 10-13 to identify producers, herbivores, carnivores and decomposers in an ecosystem. Introduce the role of each of those type of organisms.</a:t>
            </a:r>
          </a:p>
          <a:p>
            <a:endParaRPr lang="en-US" dirty="0"/>
          </a:p>
          <a:p>
            <a:r>
              <a:rPr lang="en-US" dirty="0"/>
              <a:t>The herbivores</a:t>
            </a:r>
            <a:r>
              <a:rPr lang="en-US" baseline="0" dirty="0"/>
              <a:t> are the rabbits. They get their food (matter &amp; energy) from the plants.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Image Credit: Craig Douglas,</a:t>
            </a:r>
            <a:r>
              <a:rPr lang="en-US" sz="1200" b="1" kern="1200" baseline="0" dirty="0">
                <a:solidFill>
                  <a:schemeClr val="tx1"/>
                </a:solidFill>
                <a:effectLst/>
                <a:latin typeface="+mn-lt"/>
                <a:ea typeface="+mn-ea"/>
                <a:cs typeface="+mn-cs"/>
              </a:rPr>
              <a:t> Michigan State University</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3F3F3A2-4CB2-4280-92F2-A775C7AFE2B3}" type="slidenum">
              <a:rPr lang="en-US" smtClean="0"/>
              <a:pPr/>
              <a:t>11</a:t>
            </a:fld>
            <a:endParaRPr lang="en-US"/>
          </a:p>
        </p:txBody>
      </p:sp>
    </p:spTree>
    <p:extLst>
      <p:ext uri="{BB962C8B-B14F-4D97-AF65-F5344CB8AC3E}">
        <p14:creationId xmlns:p14="http://schemas.microsoft.com/office/powerpoint/2010/main" val="4279131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identify groups of organisms that have similar roles in an ecosystem.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the picture of a meadow in Slides 10-13 to identify producers, herbivores, carnivores and decomposers in an ecosystem. Introduce the role of each of those type of organisms.</a:t>
            </a:r>
          </a:p>
          <a:p>
            <a:endParaRPr lang="en-US" dirty="0"/>
          </a:p>
          <a:p>
            <a:r>
              <a:rPr lang="en-US" dirty="0"/>
              <a:t>The</a:t>
            </a:r>
            <a:r>
              <a:rPr lang="en-US" baseline="0" dirty="0"/>
              <a:t> carnivore is the wolf. Its food (matter &amp; energy) is the rabbits.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Image Credit: Craig Douglas,</a:t>
            </a:r>
            <a:r>
              <a:rPr lang="en-US" sz="1200" b="1" kern="1200" baseline="0" dirty="0">
                <a:solidFill>
                  <a:schemeClr val="tx1"/>
                </a:solidFill>
                <a:effectLst/>
                <a:latin typeface="+mn-lt"/>
                <a:ea typeface="+mn-ea"/>
                <a:cs typeface="+mn-cs"/>
              </a:rPr>
              <a:t> Michigan State University</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3F3F3A2-4CB2-4280-92F2-A775C7AFE2B3}" type="slidenum">
              <a:rPr lang="en-US" smtClean="0"/>
              <a:pPr/>
              <a:t>12</a:t>
            </a:fld>
            <a:endParaRPr lang="en-US"/>
          </a:p>
        </p:txBody>
      </p:sp>
    </p:spTree>
    <p:extLst>
      <p:ext uri="{BB962C8B-B14F-4D97-AF65-F5344CB8AC3E}">
        <p14:creationId xmlns:p14="http://schemas.microsoft.com/office/powerpoint/2010/main" val="3920297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identify groups of organisms that have similar roles in an ecosystem.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the picture of a meadow in Slides 10-13 to identify producers, herbivores, carnivores and decomposers in an ecosystem. Introduce the role of each of those type of organisms.</a:t>
            </a:r>
          </a:p>
          <a:p>
            <a:endParaRPr lang="en-US" dirty="0"/>
          </a:p>
          <a:p>
            <a:r>
              <a:rPr lang="en-US" dirty="0"/>
              <a:t>Decomposers are</a:t>
            </a:r>
            <a:r>
              <a:rPr lang="en-US" baseline="0" dirty="0"/>
              <a:t> fungi and bacteria that live in the soil.</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Image Credit: Craig Douglas,</a:t>
            </a:r>
            <a:r>
              <a:rPr lang="en-US" sz="1200" b="1" kern="1200" baseline="0" dirty="0">
                <a:solidFill>
                  <a:schemeClr val="tx1"/>
                </a:solidFill>
                <a:effectLst/>
                <a:latin typeface="+mn-lt"/>
                <a:ea typeface="+mn-ea"/>
                <a:cs typeface="+mn-cs"/>
              </a:rPr>
              <a:t> Michigan State University</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F3F3A2-4CB2-4280-92F2-A775C7AFE2B3}" type="slidenum">
              <a:rPr lang="en-US" smtClean="0"/>
              <a:pPr/>
              <a:t>13</a:t>
            </a:fld>
            <a:endParaRPr lang="en-US"/>
          </a:p>
        </p:txBody>
      </p:sp>
    </p:spTree>
    <p:extLst>
      <p:ext uri="{BB962C8B-B14F-4D97-AF65-F5344CB8AC3E}">
        <p14:creationId xmlns:p14="http://schemas.microsoft.com/office/powerpoint/2010/main" val="272465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Introduce students to the idea of “pools” of carbon.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the animation on Slides 14-16 to show how scientists categorize organisms into particular “pools” of carbon.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Tell students that in the next few lessons, we will think about soil organic carbon as the location of both decomposers (bacteria and fungi) and also dead plants and animals waiting to decay.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Image</a:t>
            </a:r>
            <a:r>
              <a:rPr lang="en-US" sz="1200" b="0" kern="1200" baseline="0" dirty="0">
                <a:solidFill>
                  <a:schemeClr val="tx1"/>
                </a:solidFill>
                <a:effectLst/>
                <a:latin typeface="+mn-lt"/>
                <a:ea typeface="+mn-ea"/>
                <a:cs typeface="+mn-cs"/>
              </a:rPr>
              <a:t> Credit: Craig Douglas, Michigan State University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3F3F3A2-4CB2-4280-92F2-A775C7AFE2B3}" type="slidenum">
              <a:rPr lang="en-US" smtClean="0"/>
              <a:pPr/>
              <a:t>14</a:t>
            </a:fld>
            <a:endParaRPr lang="en-US"/>
          </a:p>
        </p:txBody>
      </p:sp>
    </p:spTree>
    <p:extLst>
      <p:ext uri="{BB962C8B-B14F-4D97-AF65-F5344CB8AC3E}">
        <p14:creationId xmlns:p14="http://schemas.microsoft.com/office/powerpoint/2010/main" val="3559703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Introduce students to the idea of “pools” of carbon.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the animation on Slides 14-16 to show how scientists categorize organisms into particular “pools” of carbon.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Tell students that in the next few lessons, we will think about soil organic carbon as the location of both decomposers (bacteria and fungi) and also dead plants and animals waiting to decay.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Image</a:t>
            </a:r>
            <a:r>
              <a:rPr lang="en-US" sz="1200" b="0" kern="1200" baseline="0" dirty="0">
                <a:solidFill>
                  <a:schemeClr val="tx1"/>
                </a:solidFill>
                <a:effectLst/>
                <a:latin typeface="+mn-lt"/>
                <a:ea typeface="+mn-ea"/>
                <a:cs typeface="+mn-cs"/>
              </a:rPr>
              <a:t> Credit: Craig Douglas, Michigan State University</a:t>
            </a:r>
          </a:p>
          <a:p>
            <a:endParaRPr lang="en-US"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3F3F3A2-4CB2-4280-92F2-A775C7AFE2B3}" type="slidenum">
              <a:rPr lang="en-US" smtClean="0"/>
              <a:pPr/>
              <a:t>15</a:t>
            </a:fld>
            <a:endParaRPr lang="en-US"/>
          </a:p>
        </p:txBody>
      </p:sp>
    </p:spTree>
    <p:extLst>
      <p:ext uri="{BB962C8B-B14F-4D97-AF65-F5344CB8AC3E}">
        <p14:creationId xmlns:p14="http://schemas.microsoft.com/office/powerpoint/2010/main" val="3235785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Introduce students to the idea of “pools” of carbon.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the animation on Slides 14-16 to show how scientists categorize organisms into particular “pools” of carbon.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Tell students that in the next few lessons, we will think about soil organic carbon as the location of both decomposers (bacteria and fungi) and also dead plants and animals waiting to decay.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Image</a:t>
            </a:r>
            <a:r>
              <a:rPr lang="en-US" sz="1200" b="0" kern="1200" baseline="0" dirty="0">
                <a:solidFill>
                  <a:schemeClr val="tx1"/>
                </a:solidFill>
                <a:effectLst/>
                <a:latin typeface="+mn-lt"/>
                <a:ea typeface="+mn-ea"/>
                <a:cs typeface="+mn-cs"/>
              </a:rPr>
              <a:t> Credit: Craig Douglas, Michigan State University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3F3F3A2-4CB2-4280-92F2-A775C7AFE2B3}" type="slidenum">
              <a:rPr lang="en-US" smtClean="0"/>
              <a:pPr/>
              <a:t>16</a:t>
            </a:fld>
            <a:endParaRPr lang="en-US"/>
          </a:p>
        </p:txBody>
      </p:sp>
    </p:spTree>
    <p:extLst>
      <p:ext uri="{BB962C8B-B14F-4D97-AF65-F5344CB8AC3E}">
        <p14:creationId xmlns:p14="http://schemas.microsoft.com/office/powerpoint/2010/main" val="3179040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Have students read the Carbon Pools Reading.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17 of the 1.3 Carbon Pools PPT. Have students partner-read the 1.3 Carbon Pools Reading which explains how carbon pools are identified and measured. Read using the Questions, Connections, Questions Student Reading Strategy. See the Engaging Students with Readings and the Question, Connections, Questions Reading Strategy Educator Resource document for information about how to engage students with this strategy.</a:t>
            </a:r>
          </a:p>
          <a:p>
            <a:r>
              <a:rPr lang="en-US" sz="1200" kern="1200" dirty="0">
                <a:solidFill>
                  <a:schemeClr val="tx1"/>
                </a:solidFill>
                <a:effectLst/>
                <a:latin typeface="+mn-lt"/>
                <a:ea typeface="+mn-ea"/>
                <a:cs typeface="+mn-cs"/>
              </a:rPr>
              <a:t>After pairs are finished reading, have students share their ideas about the italicized questions at the end of the reading.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17</a:t>
            </a:fld>
            <a:endParaRPr lang="en-US"/>
          </a:p>
        </p:txBody>
      </p:sp>
    </p:spTree>
    <p:extLst>
      <p:ext uri="{BB962C8B-B14F-4D97-AF65-F5344CB8AC3E}">
        <p14:creationId xmlns:p14="http://schemas.microsoft.com/office/powerpoint/2010/main" val="2337606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a discussion about where you’re headed in the </a:t>
            </a:r>
            <a:r>
              <a:rPr lang="en-US" sz="1200" b="1" i="1" kern="1200" dirty="0">
                <a:solidFill>
                  <a:schemeClr val="tx1"/>
                </a:solidFill>
                <a:effectLst/>
                <a:latin typeface="+mn-lt"/>
                <a:ea typeface="+mn-ea"/>
                <a:cs typeface="+mn-cs"/>
              </a:rPr>
              <a:t>Ecosystems Unit</a:t>
            </a:r>
            <a:r>
              <a:rPr lang="en-US" sz="1200" b="1" kern="1200" dirty="0">
                <a:solidFill>
                  <a:schemeClr val="tx1"/>
                </a:solidFill>
                <a:effectLst/>
                <a:latin typeface="+mn-lt"/>
                <a:ea typeface="+mn-ea"/>
                <a:cs typeface="+mn-cs"/>
              </a:rPr>
              <a:t> and complete the Learning Tracking Tool for this activity.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18 of the 1.3 Carbon Pools PPT to discuss where the class is moving in the </a:t>
            </a:r>
            <a:r>
              <a:rPr lang="en-US" sz="1200" i="1" kern="1200" dirty="0">
                <a:solidFill>
                  <a:schemeClr val="tx1"/>
                </a:solidFill>
                <a:effectLst/>
                <a:latin typeface="+mn-lt"/>
                <a:ea typeface="+mn-ea"/>
                <a:cs typeface="+mn-cs"/>
              </a:rPr>
              <a:t>Ecosystems Unit.</a:t>
            </a:r>
            <a:endParaRPr lang="en-US" sz="1200" kern="1200" dirty="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D3F3F3A2-4CB2-4280-92F2-A775C7AFE2B3}" type="slidenum">
              <a:rPr lang="en-US" smtClean="0"/>
              <a:pPr/>
              <a:t>18</a:t>
            </a:fld>
            <a:endParaRPr lang="en-US"/>
          </a:p>
        </p:txBody>
      </p:sp>
    </p:spTree>
    <p:extLst>
      <p:ext uri="{BB962C8B-B14F-4D97-AF65-F5344CB8AC3E}">
        <p14:creationId xmlns:p14="http://schemas.microsoft.com/office/powerpoint/2010/main" val="1554673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en-US" sz="1200" b="1" kern="1200">
                <a:solidFill>
                  <a:schemeClr val="tx1"/>
                </a:solidFill>
                <a:effectLst/>
                <a:latin typeface="+mn-lt"/>
                <a:ea typeface="+mn-ea"/>
                <a:cs typeface="+mn-cs"/>
              </a:rPr>
              <a:t>Have a discussion about where you’re headed in the </a:t>
            </a:r>
            <a:r>
              <a:rPr lang="en-US" sz="1200" b="1" i="1" kern="1200">
                <a:solidFill>
                  <a:schemeClr val="tx1"/>
                </a:solidFill>
                <a:effectLst/>
                <a:latin typeface="+mn-lt"/>
                <a:ea typeface="+mn-ea"/>
                <a:cs typeface="+mn-cs"/>
              </a:rPr>
              <a:t>Ecosystems Unit</a:t>
            </a:r>
            <a:r>
              <a:rPr lang="en-US" sz="1200" b="1" kern="1200">
                <a:solidFill>
                  <a:schemeClr val="tx1"/>
                </a:solidFill>
                <a:effectLst/>
                <a:latin typeface="+mn-lt"/>
                <a:ea typeface="+mn-ea"/>
                <a:cs typeface="+mn-cs"/>
              </a:rPr>
              <a:t> and complete the Learning Tracking Tool for this activity.</a:t>
            </a:r>
            <a:endParaRPr lang="en-US" sz="1200" kern="120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19 of the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1.3 Carbon Pools PPT.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Pass out a Learning Tracking Tool for Ecosystems to each student.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students write the activity chunk name in the first column, "Expressing Ideas and Questions" and their role as the “Questioner.”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a class discussion about what students did during the activity chunk. When you come to consensus as a class, have students record the answer in the second column of the tool.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a class discussion about what students figured out during the activity chunk that will help them in answering the unit driving question. When you come to consensus as a class, have students record the answer in the third column of the tool.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a class discussion about what students are wondering now that will help them move towards answering the unit driving question. Have students record the questions in the fourth column of the tool.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students keep their Learning Tracking Tool for future activities.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Example Learning Tracking Tool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Activity Chunk: </a:t>
            </a:r>
            <a:r>
              <a:rPr lang="en-US" sz="1200" kern="1200" dirty="0">
                <a:solidFill>
                  <a:schemeClr val="tx1"/>
                </a:solidFill>
                <a:effectLst/>
                <a:latin typeface="+mn-lt"/>
                <a:ea typeface="+mn-ea"/>
                <a:cs typeface="+mn-cs"/>
              </a:rPr>
              <a:t>Expressing Ideas and Questions, Questioner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What Did We Do? </a:t>
            </a:r>
            <a:r>
              <a:rPr lang="en-US" sz="1200" kern="1200" dirty="0">
                <a:solidFill>
                  <a:schemeClr val="tx1"/>
                </a:solidFill>
                <a:effectLst/>
                <a:latin typeface="+mn-lt"/>
                <a:ea typeface="+mn-ea"/>
                <a:cs typeface="+mn-cs"/>
              </a:rPr>
              <a:t>Take a pretest and share initial ideas on the Expressing Ideas and Questions Tool about different populations in a meadow ecosystem.</a:t>
            </a:r>
          </a:p>
          <a:p>
            <a:r>
              <a:rPr lang="en-US" sz="1200" b="1" kern="1200" dirty="0">
                <a:solidFill>
                  <a:schemeClr val="tx1"/>
                </a:solidFill>
                <a:effectLst/>
                <a:latin typeface="+mn-lt"/>
                <a:ea typeface="+mn-ea"/>
                <a:cs typeface="+mn-cs"/>
              </a:rPr>
              <a:t>What Did We Figure Out? </a:t>
            </a:r>
            <a:r>
              <a:rPr lang="en-US" sz="1200" kern="1200" dirty="0">
                <a:solidFill>
                  <a:schemeClr val="tx1"/>
                </a:solidFill>
                <a:effectLst/>
                <a:latin typeface="+mn-lt"/>
                <a:ea typeface="+mn-ea"/>
                <a:cs typeface="+mn-cs"/>
              </a:rPr>
              <a:t>We already have some ideas and questions about ecosystems.  </a:t>
            </a:r>
          </a:p>
          <a:p>
            <a:r>
              <a:rPr lang="en-US" sz="1200" kern="1200" dirty="0">
                <a:solidFill>
                  <a:schemeClr val="tx1"/>
                </a:solidFill>
                <a:effectLst/>
                <a:latin typeface="+mn-lt"/>
                <a:ea typeface="+mn-ea"/>
                <a:cs typeface="+mn-cs"/>
              </a:rPr>
              <a:t>Ecosystems have different carbon pools: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producers, consumers, decomposers, soil organic carbon.</a:t>
            </a:r>
          </a:p>
          <a:p>
            <a:r>
              <a:rPr lang="en-US" sz="1200" b="1" kern="1200" dirty="0">
                <a:solidFill>
                  <a:schemeClr val="tx1"/>
                </a:solidFill>
                <a:effectLst/>
                <a:latin typeface="+mn-lt"/>
                <a:ea typeface="+mn-ea"/>
                <a:cs typeface="+mn-cs"/>
              </a:rPr>
              <a:t>What Are We Asking Now? </a:t>
            </a:r>
            <a:r>
              <a:rPr lang="en-US" sz="1200" kern="1200" dirty="0">
                <a:solidFill>
                  <a:schemeClr val="tx1"/>
                </a:solidFill>
                <a:effectLst/>
                <a:latin typeface="+mn-lt"/>
                <a:ea typeface="+mn-ea"/>
                <a:cs typeface="+mn-cs"/>
              </a:rPr>
              <a:t>What makes carbon pools larger or smaller?</a:t>
            </a:r>
          </a:p>
          <a:p>
            <a:endParaRPr lang="en-US" dirty="0"/>
          </a:p>
        </p:txBody>
      </p:sp>
      <p:sp>
        <p:nvSpPr>
          <p:cNvPr id="4" name="Slide Number Placeholder 3"/>
          <p:cNvSpPr>
            <a:spLocks noGrp="1"/>
          </p:cNvSpPr>
          <p:nvPr>
            <p:ph type="sldNum" sz="quarter" idx="5"/>
          </p:nvPr>
        </p:nvSpPr>
        <p:spPr/>
        <p:txBody>
          <a:bodyPr/>
          <a:lstStyle/>
          <a:p>
            <a:fld id="{4794251F-03FA-0248-9853-A8500C1E7589}" type="slidenum">
              <a:rPr lang="en-US" smtClean="0"/>
              <a:t>19</a:t>
            </a:fld>
            <a:endParaRPr lang="en-US"/>
          </a:p>
        </p:txBody>
      </p:sp>
    </p:spTree>
    <p:extLst>
      <p:ext uri="{BB962C8B-B14F-4D97-AF65-F5344CB8AC3E}">
        <p14:creationId xmlns:p14="http://schemas.microsoft.com/office/powerpoint/2010/main" val="2963837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Use the instructional model to show students where they are in the course of the unit.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 of the 1.3 Carbon Pools PPT.</a:t>
            </a:r>
            <a:r>
              <a:rPr lang="en-US" dirty="0">
                <a:effectLst/>
              </a:rPr>
              <a:t> </a:t>
            </a:r>
          </a:p>
          <a:p>
            <a:endParaRPr lang="en-US" dirty="0">
              <a:effectLst/>
            </a:endParaRPr>
          </a:p>
          <a:p>
            <a:pPr lvl="0"/>
            <a:r>
              <a:rPr lang="en-US" sz="1200" b="1" kern="1200" dirty="0">
                <a:solidFill>
                  <a:schemeClr val="tx1"/>
                </a:solidFill>
                <a:effectLst/>
                <a:latin typeface="+mn-lt"/>
                <a:ea typeface="+mn-ea"/>
                <a:cs typeface="+mn-cs"/>
              </a:rPr>
              <a:t>Students brainstorm initial ideas about ecosystems.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students to share their ideas and questions about ecosystems. Students will likely have heard the word “ecosystem” before. You may want to tell them that the word combines two Greek root words that mean “house” (eco) and “to combine” (system). </a:t>
            </a:r>
          </a:p>
          <a:p>
            <a:pPr lvl="0"/>
            <a:r>
              <a:rPr lang="en-US" sz="1200" kern="1200" dirty="0">
                <a:solidFill>
                  <a:schemeClr val="tx1"/>
                </a:solidFill>
                <a:effectLst/>
                <a:latin typeface="+mn-lt"/>
                <a:ea typeface="+mn-ea"/>
                <a:cs typeface="+mn-cs"/>
              </a:rPr>
              <a:t>What ideas do they have about what defines an ecosystem? </a:t>
            </a:r>
          </a:p>
          <a:p>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2</a:t>
            </a:fld>
            <a:endParaRPr lang="en-US"/>
          </a:p>
        </p:txBody>
      </p:sp>
    </p:spTree>
    <p:extLst>
      <p:ext uri="{BB962C8B-B14F-4D97-AF65-F5344CB8AC3E}">
        <p14:creationId xmlns:p14="http://schemas.microsoft.com/office/powerpoint/2010/main" val="1042266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Students brainstorm initial ideas about ecosystems.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students to share their ideas and questions about ecosystems. Students will likely have heard the word “ecosystem” before. You may want to tell them that the word combines two Greek root words that mean “house” (eco) and “to combine” (system). </a:t>
            </a:r>
          </a:p>
          <a:p>
            <a:pPr lvl="0"/>
            <a:r>
              <a:rPr lang="en-US" sz="1200" kern="1200" dirty="0">
                <a:solidFill>
                  <a:schemeClr val="tx1"/>
                </a:solidFill>
                <a:effectLst/>
                <a:latin typeface="+mn-lt"/>
                <a:ea typeface="+mn-ea"/>
                <a:cs typeface="+mn-cs"/>
              </a:rPr>
              <a:t>What ideas do they have about what defines an ecosystem? </a:t>
            </a:r>
          </a:p>
          <a:p>
            <a:pPr lvl="0"/>
            <a:r>
              <a:rPr lang="en-US" sz="1200" kern="1200" dirty="0">
                <a:solidFill>
                  <a:schemeClr val="tx1"/>
                </a:solidFill>
                <a:effectLst/>
                <a:latin typeface="+mn-lt"/>
                <a:ea typeface="+mn-ea"/>
                <a:cs typeface="+mn-cs"/>
              </a:rPr>
              <a:t>Show students Slide 3 from 1.3 Carbon Pools PPT to define an ecosystem. </a:t>
            </a:r>
          </a:p>
          <a:p>
            <a:r>
              <a:rPr lang="en-US" sz="1200" kern="1200" dirty="0">
                <a:solidFill>
                  <a:schemeClr val="tx1"/>
                </a:solidFill>
                <a:effectLst/>
                <a:latin typeface="+mn-lt"/>
                <a:ea typeface="+mn-ea"/>
                <a:cs typeface="+mn-cs"/>
              </a:rPr>
              <a:t>Ask if the students can name some ecosystem types (desert, forest, prairie, tundra, etc.).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Accommodation: Before having students come up with examples of ecosystems, give an example so students have a frame of reference (e.g., desert, rainforest).</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F3F3A2-4CB2-4280-92F2-A775C7AFE2B3}" type="slidenum">
              <a:rPr lang="en-US" smtClean="0"/>
              <a:pPr/>
              <a:t>3</a:t>
            </a:fld>
            <a:endParaRPr lang="en-US"/>
          </a:p>
        </p:txBody>
      </p:sp>
    </p:spTree>
    <p:extLst>
      <p:ext uri="{BB962C8B-B14F-4D97-AF65-F5344CB8AC3E}">
        <p14:creationId xmlns:p14="http://schemas.microsoft.com/office/powerpoint/2010/main" val="1191079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identify the meadow ecosystem and things that live there.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students locate a meadow ecosystem in the aerial photo in Slide 4 and then show Slide 5 which outlines the meadow ecosystems in red. </a:t>
            </a:r>
            <a:r>
              <a:rPr lang="en-US" sz="1200" i="1" kern="1200" dirty="0">
                <a:solidFill>
                  <a:schemeClr val="tx1"/>
                </a:solidFill>
                <a:effectLst/>
                <a:latin typeface="+mn-lt"/>
                <a:ea typeface="+mn-ea"/>
                <a:cs typeface="+mn-cs"/>
              </a:rPr>
              <a:t>Note: the meadow image on Slides 4 and 5 is from 44°00'19.99" N 85°58'59.62" W in Manistee National Forest. Historical imagery of this meadow can be viewed in Google Earth. It is likely a man-made meadow since it didn’t exist before 2009.</a:t>
            </a:r>
          </a:p>
          <a:p>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Accommodation: Before having students identify a meadow on the aerial map, go over what a meadow is and describe its natural features (e.g., long grasses, wildflowers, open spaces). Provide as much as you think you need to without giving too much away. Allow students time to draw or list the living things that live in a meadow ecosystem before compiling a class list.</a:t>
            </a:r>
            <a:r>
              <a:rPr lang="en-US" dirty="0">
                <a:effectLst/>
              </a:rPr>
              <a:t> </a:t>
            </a:r>
            <a:endParaRPr lang="en-US" sz="1200" kern="1200" dirty="0">
              <a:solidFill>
                <a:schemeClr val="tx1"/>
              </a:solidFill>
              <a:effectLst/>
              <a:latin typeface="+mn-lt"/>
              <a:ea typeface="+mn-ea"/>
              <a:cs typeface="+mn-cs"/>
            </a:endParaRPr>
          </a:p>
          <a:p>
            <a:endParaRPr lang="tr-TR" dirty="0"/>
          </a:p>
          <a:p>
            <a:r>
              <a:rPr lang="tr-TR" dirty="0"/>
              <a:t>Image </a:t>
            </a:r>
            <a:r>
              <a:rPr lang="tr-TR" dirty="0" err="1"/>
              <a:t>Credit</a:t>
            </a:r>
            <a:r>
              <a:rPr lang="tr-TR" dirty="0"/>
              <a:t>:</a:t>
            </a:r>
            <a:r>
              <a:rPr lang="tr-TR" baseline="0" dirty="0"/>
              <a:t> </a:t>
            </a:r>
            <a:r>
              <a:rPr lang="en-US" sz="1200" i="1" kern="1200" dirty="0">
                <a:solidFill>
                  <a:schemeClr val="tx1"/>
                </a:solidFill>
                <a:latin typeface="+mn-lt"/>
                <a:ea typeface="+mn-ea"/>
                <a:cs typeface="+mn-cs"/>
              </a:rPr>
              <a:t>Map layers from © </a:t>
            </a:r>
            <a:r>
              <a:rPr lang="en-US" sz="1200" i="1" u="sng" kern="1200" dirty="0">
                <a:solidFill>
                  <a:schemeClr val="tx1"/>
                </a:solidFill>
                <a:latin typeface="+mn-lt"/>
                <a:ea typeface="+mn-ea"/>
                <a:cs typeface="+mn-cs"/>
                <a:hlinkClick r:id="rId3"/>
              </a:rPr>
              <a:t>MapBox; © OpenStreetMap contributors</a:t>
            </a:r>
            <a:endParaRPr lang="en-US" sz="1200" i="1" u="sng" kern="1200" dirty="0">
              <a:solidFill>
                <a:schemeClr val="tx1"/>
              </a:solidFill>
              <a:latin typeface="+mn-lt"/>
              <a:ea typeface="+mn-ea"/>
              <a:cs typeface="+mn-cs"/>
            </a:endParaRPr>
          </a:p>
          <a:p>
            <a:r>
              <a:rPr lang="tr-TR" dirty="0" err="1"/>
              <a:t>This</a:t>
            </a:r>
            <a:r>
              <a:rPr lang="tr-TR" dirty="0"/>
              <a:t> </a:t>
            </a:r>
            <a:r>
              <a:rPr lang="tr-TR" dirty="0" err="1"/>
              <a:t>meadow</a:t>
            </a:r>
            <a:r>
              <a:rPr lang="tr-TR" baseline="0" dirty="0"/>
              <a:t> is in </a:t>
            </a:r>
            <a:r>
              <a:rPr lang="tr-TR" baseline="0" dirty="0" err="1"/>
              <a:t>the</a:t>
            </a:r>
            <a:r>
              <a:rPr lang="tr-TR" baseline="0" dirty="0"/>
              <a:t> </a:t>
            </a:r>
            <a:r>
              <a:rPr lang="tr-TR" baseline="0" dirty="0" err="1"/>
              <a:t>Manistee</a:t>
            </a:r>
            <a:r>
              <a:rPr lang="tr-TR" baseline="0" dirty="0"/>
              <a:t> </a:t>
            </a:r>
            <a:r>
              <a:rPr lang="tr-TR" baseline="0" dirty="0" err="1"/>
              <a:t>National</a:t>
            </a:r>
            <a:r>
              <a:rPr lang="tr-TR" baseline="0" dirty="0"/>
              <a:t> Park.</a:t>
            </a:r>
            <a:endParaRPr lang="en-US" dirty="0"/>
          </a:p>
        </p:txBody>
      </p:sp>
      <p:sp>
        <p:nvSpPr>
          <p:cNvPr id="4" name="Slide Number Placeholder 3"/>
          <p:cNvSpPr>
            <a:spLocks noGrp="1"/>
          </p:cNvSpPr>
          <p:nvPr>
            <p:ph type="sldNum" sz="quarter" idx="10"/>
          </p:nvPr>
        </p:nvSpPr>
        <p:spPr/>
        <p:txBody>
          <a:bodyPr/>
          <a:lstStyle/>
          <a:p>
            <a:fld id="{D3F3F3A2-4CB2-4280-92F2-A775C7AFE2B3}" type="slidenum">
              <a:rPr lang="en-US" smtClean="0"/>
              <a:pPr/>
              <a:t>4</a:t>
            </a:fld>
            <a:endParaRPr lang="en-US"/>
          </a:p>
        </p:txBody>
      </p:sp>
    </p:spTree>
    <p:extLst>
      <p:ext uri="{BB962C8B-B14F-4D97-AF65-F5344CB8AC3E}">
        <p14:creationId xmlns:p14="http://schemas.microsoft.com/office/powerpoint/2010/main" val="1404754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identify the meadow ecosystem and things that live there (</a:t>
            </a:r>
            <a:r>
              <a:rPr lang="en-US" sz="1200" b="1" kern="1200" dirty="0" err="1">
                <a:solidFill>
                  <a:schemeClr val="tx1"/>
                </a:solidFill>
                <a:effectLst/>
                <a:latin typeface="+mn-lt"/>
                <a:ea typeface="+mn-ea"/>
                <a:cs typeface="+mn-cs"/>
              </a:rPr>
              <a:t>cont</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students locate a meadow ecosystem in the aerial photo in Slide 4 and then show Slide 5 which outlines the meadow ecosystems in red. </a:t>
            </a:r>
            <a:r>
              <a:rPr lang="en-US" sz="1200" i="1" kern="1200" dirty="0">
                <a:solidFill>
                  <a:schemeClr val="tx1"/>
                </a:solidFill>
                <a:effectLst/>
                <a:latin typeface="+mn-lt"/>
                <a:ea typeface="+mn-ea"/>
                <a:cs typeface="+mn-cs"/>
              </a:rPr>
              <a:t>Note: the meadow image on Slides 4 and 5 is from 44°00'19.99" N 85°58'59.62" W in Manistee National Forest. Historical imagery of this meadow can be viewed in Google Earth. It is likely a man-made meadow since it didn’t exist before 2009.</a:t>
            </a:r>
          </a:p>
          <a:p>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Accommodation: Before having students identify a meadow on the aerial map, go over what a meadow is and describe its natural features (e.g., long grasses, wildflowers, open spaces). Provide as much as you think you need to without giving too much away. Allow students time to draw or list the living things that live in a meadow ecosystem before compiling a class list.</a:t>
            </a:r>
            <a:r>
              <a:rPr lang="en-US" dirty="0">
                <a:effectLst/>
              </a:rPr>
              <a:t> </a:t>
            </a:r>
            <a:endParaRPr lang="en-US" sz="1200" kern="1200" dirty="0">
              <a:solidFill>
                <a:schemeClr val="tx1"/>
              </a:solidFill>
              <a:effectLst/>
              <a:latin typeface="+mn-lt"/>
              <a:ea typeface="+mn-ea"/>
              <a:cs typeface="+mn-cs"/>
            </a:endParaRPr>
          </a:p>
          <a:p>
            <a:endParaRPr lang="tr-TR" dirty="0"/>
          </a:p>
          <a:p>
            <a:r>
              <a:rPr lang="tr-TR" dirty="0"/>
              <a:t>Image </a:t>
            </a:r>
            <a:r>
              <a:rPr lang="tr-TR" dirty="0" err="1"/>
              <a:t>Credit</a:t>
            </a:r>
            <a:r>
              <a:rPr lang="tr-TR" dirty="0"/>
              <a:t>:</a:t>
            </a:r>
            <a:r>
              <a:rPr lang="tr-TR" baseline="0" dirty="0"/>
              <a:t> </a:t>
            </a:r>
            <a:r>
              <a:rPr lang="en-US" sz="1200" i="1" kern="1200" dirty="0">
                <a:solidFill>
                  <a:schemeClr val="tx1"/>
                </a:solidFill>
                <a:latin typeface="+mn-lt"/>
                <a:ea typeface="+mn-ea"/>
                <a:cs typeface="+mn-cs"/>
              </a:rPr>
              <a:t>Map layers from © </a:t>
            </a:r>
            <a:r>
              <a:rPr lang="en-US" sz="1200" i="1" u="sng" kern="1200" dirty="0">
                <a:solidFill>
                  <a:schemeClr val="tx1"/>
                </a:solidFill>
                <a:latin typeface="+mn-lt"/>
                <a:ea typeface="+mn-ea"/>
                <a:cs typeface="+mn-cs"/>
                <a:hlinkClick r:id="rId3"/>
              </a:rPr>
              <a:t>MapBox; © OpenStreetMap contributors</a:t>
            </a:r>
            <a:endParaRPr lang="en-US" sz="1200" i="1" u="sng" kern="1200" dirty="0">
              <a:solidFill>
                <a:schemeClr val="tx1"/>
              </a:solidFill>
              <a:latin typeface="+mn-lt"/>
              <a:ea typeface="+mn-ea"/>
              <a:cs typeface="+mn-cs"/>
            </a:endParaRPr>
          </a:p>
          <a:p>
            <a:r>
              <a:rPr lang="tr-TR" dirty="0" err="1"/>
              <a:t>This</a:t>
            </a:r>
            <a:r>
              <a:rPr lang="tr-TR" dirty="0"/>
              <a:t> </a:t>
            </a:r>
            <a:r>
              <a:rPr lang="tr-TR" dirty="0" err="1"/>
              <a:t>meadow</a:t>
            </a:r>
            <a:r>
              <a:rPr lang="tr-TR" baseline="0" dirty="0"/>
              <a:t> is in </a:t>
            </a:r>
            <a:r>
              <a:rPr lang="tr-TR" baseline="0" dirty="0" err="1"/>
              <a:t>the</a:t>
            </a:r>
            <a:r>
              <a:rPr lang="tr-TR" baseline="0" dirty="0"/>
              <a:t> </a:t>
            </a:r>
            <a:r>
              <a:rPr lang="tr-TR" baseline="0" dirty="0" err="1"/>
              <a:t>Manistee</a:t>
            </a:r>
            <a:r>
              <a:rPr lang="tr-TR" baseline="0" dirty="0"/>
              <a:t> </a:t>
            </a:r>
            <a:r>
              <a:rPr lang="tr-TR" baseline="0" dirty="0" err="1"/>
              <a:t>National</a:t>
            </a:r>
            <a:r>
              <a:rPr lang="tr-TR" baseline="0" dirty="0"/>
              <a:t> Park.</a:t>
            </a:r>
            <a:endParaRPr lang="en-US" dirty="0"/>
          </a:p>
        </p:txBody>
      </p:sp>
      <p:sp>
        <p:nvSpPr>
          <p:cNvPr id="4" name="Slide Number Placeholder 3"/>
          <p:cNvSpPr>
            <a:spLocks noGrp="1"/>
          </p:cNvSpPr>
          <p:nvPr>
            <p:ph type="sldNum" sz="quarter" idx="10"/>
          </p:nvPr>
        </p:nvSpPr>
        <p:spPr/>
        <p:txBody>
          <a:bodyPr/>
          <a:lstStyle/>
          <a:p>
            <a:fld id="{D3F3F3A2-4CB2-4280-92F2-A775C7AFE2B3}" type="slidenum">
              <a:rPr lang="en-US" smtClean="0"/>
              <a:pPr/>
              <a:t>5</a:t>
            </a:fld>
            <a:endParaRPr lang="en-US"/>
          </a:p>
        </p:txBody>
      </p:sp>
    </p:spTree>
    <p:extLst>
      <p:ext uri="{BB962C8B-B14F-4D97-AF65-F5344CB8AC3E}">
        <p14:creationId xmlns:p14="http://schemas.microsoft.com/office/powerpoint/2010/main" val="64541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identify the meadow ecosystem and things that live there, cont.</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Show Slide 6. Have students look at the pictures of meadows and identify features of a meadow ecosystem. </a:t>
            </a:r>
          </a:p>
          <a:p>
            <a:pPr lvl="0"/>
            <a:r>
              <a:rPr lang="en-US" sz="1200" kern="1200" dirty="0">
                <a:solidFill>
                  <a:schemeClr val="tx1"/>
                </a:solidFill>
                <a:effectLst/>
                <a:latin typeface="+mn-lt"/>
                <a:ea typeface="+mn-ea"/>
                <a:cs typeface="+mn-cs"/>
              </a:rPr>
              <a:t>Have students list all of the living things that they think may live in a meadow and record them on the board or on Slide 7.</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Accommodation: Before having students identify a meadow on the aerial map, go over what a meadow is and describe its natural features (e.g., long grasses, wildflowers, open spaces). Provide as much as you think you need to without giving too much away. Allow students time to draw or list the living things that live in a meadow ecosystem before compiling a class list.</a:t>
            </a:r>
            <a:r>
              <a:rPr lang="en-US" dirty="0">
                <a:effectLst/>
              </a:rPr>
              <a:t>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Hannah Miller, Michigan State University</a:t>
            </a:r>
            <a:endParaRPr lang="en-US" dirty="0"/>
          </a:p>
        </p:txBody>
      </p:sp>
      <p:sp>
        <p:nvSpPr>
          <p:cNvPr id="4" name="Slide Number Placeholder 3"/>
          <p:cNvSpPr>
            <a:spLocks noGrp="1"/>
          </p:cNvSpPr>
          <p:nvPr>
            <p:ph type="sldNum" sz="quarter" idx="10"/>
          </p:nvPr>
        </p:nvSpPr>
        <p:spPr/>
        <p:txBody>
          <a:bodyPr/>
          <a:lstStyle/>
          <a:p>
            <a:fld id="{D3F3F3A2-4CB2-4280-92F2-A775C7AFE2B3}" type="slidenum">
              <a:rPr lang="en-US" smtClean="0"/>
              <a:pPr/>
              <a:t>6</a:t>
            </a:fld>
            <a:endParaRPr lang="en-US"/>
          </a:p>
        </p:txBody>
      </p:sp>
    </p:spTree>
    <p:extLst>
      <p:ext uri="{BB962C8B-B14F-4D97-AF65-F5344CB8AC3E}">
        <p14:creationId xmlns:p14="http://schemas.microsoft.com/office/powerpoint/2010/main" val="2261335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identify the meadow ecosystem and things that live there, cont.</a:t>
            </a:r>
            <a:endParaRPr lang="en-US" sz="1200" kern="1200" dirty="0">
              <a:solidFill>
                <a:schemeClr val="tx1"/>
              </a:solidFill>
              <a:effectLst/>
              <a:latin typeface="+mn-lt"/>
              <a:ea typeface="+mn-ea"/>
              <a:cs typeface="+mn-cs"/>
            </a:endParaRP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Have students list all of the living things that they think may live in a meadow and record them on the board or on Slide 7.</a:t>
            </a:r>
          </a:p>
          <a:p>
            <a:endParaRPr lang="en-US" baseline="0" dirty="0"/>
          </a:p>
        </p:txBody>
      </p:sp>
      <p:sp>
        <p:nvSpPr>
          <p:cNvPr id="4" name="Slide Number Placeholder 3"/>
          <p:cNvSpPr>
            <a:spLocks noGrp="1"/>
          </p:cNvSpPr>
          <p:nvPr>
            <p:ph type="sldNum" sz="quarter" idx="10"/>
          </p:nvPr>
        </p:nvSpPr>
        <p:spPr/>
        <p:txBody>
          <a:bodyPr/>
          <a:lstStyle/>
          <a:p>
            <a:fld id="{D3F3F3A2-4CB2-4280-92F2-A775C7AFE2B3}" type="slidenum">
              <a:rPr lang="en-US" smtClean="0"/>
              <a:pPr/>
              <a:t>7</a:t>
            </a:fld>
            <a:endParaRPr lang="en-US"/>
          </a:p>
        </p:txBody>
      </p:sp>
    </p:spTree>
    <p:extLst>
      <p:ext uri="{BB962C8B-B14F-4D97-AF65-F5344CB8AC3E}">
        <p14:creationId xmlns:p14="http://schemas.microsoft.com/office/powerpoint/2010/main" val="246794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discuss where carbon is located in this ecosystem.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students list all the places where they would find carbon in an ecosystem in Slide 8 (or on the board). Examples include plant and animal tissues, soil (dead material as well as microorganisms) and air. </a:t>
            </a:r>
          </a:p>
          <a:p>
            <a:pPr lvl="0"/>
            <a:r>
              <a:rPr lang="en-US" dirty="0">
                <a:effectLst/>
              </a:rPr>
              <a:t>Remind students that in the </a:t>
            </a:r>
            <a:r>
              <a:rPr lang="en-US" i="1" dirty="0">
                <a:effectLst/>
              </a:rPr>
              <a:t>Systems &amp; Scale</a:t>
            </a:r>
            <a:r>
              <a:rPr lang="en-US" dirty="0">
                <a:effectLst/>
              </a:rPr>
              <a:t> Unit they learned that organic carbon is bonded to hydrogen or other carbon atoms, while inorganic carbon is not. Organic molecules (such as C</a:t>
            </a:r>
            <a:r>
              <a:rPr lang="en-US" baseline="-25000" dirty="0">
                <a:effectLst/>
              </a:rPr>
              <a:t>6</a:t>
            </a:r>
            <a:r>
              <a:rPr lang="en-US" dirty="0">
                <a:effectLst/>
              </a:rPr>
              <a:t>H</a:t>
            </a:r>
            <a:r>
              <a:rPr lang="en-US" baseline="-25000" dirty="0">
                <a:effectLst/>
              </a:rPr>
              <a:t>12</a:t>
            </a:r>
            <a:r>
              <a:rPr lang="en-US" dirty="0">
                <a:effectLst/>
              </a:rPr>
              <a:t>O</a:t>
            </a:r>
            <a:r>
              <a:rPr lang="en-US" baseline="-25000" dirty="0">
                <a:effectLst/>
              </a:rPr>
              <a:t>6</a:t>
            </a:r>
            <a:r>
              <a:rPr lang="en-US" dirty="0">
                <a:effectLst/>
              </a:rPr>
              <a:t>) have high energy bonds and inorganic molecules (such as CO</a:t>
            </a:r>
            <a:r>
              <a:rPr lang="en-US" baseline="-25000" dirty="0">
                <a:effectLst/>
              </a:rPr>
              <a:t>2</a:t>
            </a:r>
            <a:r>
              <a:rPr lang="en-US" dirty="0">
                <a:effectLst/>
              </a:rPr>
              <a:t>) do not.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Accommodation: Before going into too much depth about carbon and where to find inorganic and organic carbon, prepare or copy and paste some of the slides from the </a:t>
            </a:r>
            <a:r>
              <a:rPr lang="en-US" sz="1200" i="1" kern="1200" dirty="0">
                <a:solidFill>
                  <a:schemeClr val="tx1"/>
                </a:solidFill>
                <a:effectLst/>
                <a:latin typeface="+mn-lt"/>
                <a:ea typeface="+mn-ea"/>
                <a:cs typeface="+mn-cs"/>
              </a:rPr>
              <a:t>Systems and Scale</a:t>
            </a:r>
            <a:r>
              <a:rPr lang="en-US" sz="1200" kern="1200" dirty="0">
                <a:solidFill>
                  <a:schemeClr val="tx1"/>
                </a:solidFill>
                <a:effectLst/>
                <a:latin typeface="+mn-lt"/>
                <a:ea typeface="+mn-ea"/>
                <a:cs typeface="+mn-cs"/>
              </a:rPr>
              <a:t> Unit (5.3 Organic vs. Inorganic PPT Slides 15-20)</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provide concrete visuals of the different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ways carbon is present in the living world.</a:t>
            </a:r>
            <a:r>
              <a:rPr lang="en-US" dirty="0">
                <a:effectLst/>
              </a:rPr>
              <a:t> </a:t>
            </a:r>
            <a:endParaRPr lang="en-US" dirty="0"/>
          </a:p>
        </p:txBody>
      </p:sp>
      <p:sp>
        <p:nvSpPr>
          <p:cNvPr id="4" name="Slide Number Placeholder 3"/>
          <p:cNvSpPr>
            <a:spLocks noGrp="1"/>
          </p:cNvSpPr>
          <p:nvPr>
            <p:ph type="sldNum" sz="quarter" idx="10"/>
          </p:nvPr>
        </p:nvSpPr>
        <p:spPr/>
        <p:txBody>
          <a:bodyPr/>
          <a:lstStyle/>
          <a:p>
            <a:fld id="{D3F3F3A2-4CB2-4280-92F2-A775C7AFE2B3}" type="slidenum">
              <a:rPr lang="en-US" smtClean="0"/>
              <a:pPr/>
              <a:t>8</a:t>
            </a:fld>
            <a:endParaRPr lang="en-US"/>
          </a:p>
        </p:txBody>
      </p:sp>
    </p:spTree>
    <p:extLst>
      <p:ext uri="{BB962C8B-B14F-4D97-AF65-F5344CB8AC3E}">
        <p14:creationId xmlns:p14="http://schemas.microsoft.com/office/powerpoint/2010/main" val="733665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Have students discuss where carbon is located in this ecosystem.</a:t>
            </a:r>
            <a:endParaRPr lang="en-US" dirty="0">
              <a:effectLst/>
            </a:endParaRPr>
          </a:p>
          <a:p>
            <a:pPr lvl="0"/>
            <a:r>
              <a:rPr lang="en-US" dirty="0">
                <a:effectLst/>
              </a:rPr>
              <a:t>On Slide 9, have students list the types of molecules they would find the carbon atoms in, and which of the molecules are organic versus inorganic. </a:t>
            </a:r>
          </a:p>
          <a:p>
            <a:pPr lvl="0"/>
            <a:r>
              <a:rPr lang="en-US" dirty="0">
                <a:effectLst/>
              </a:rPr>
              <a:t>Go back to Slide 8 (or the board) and put a star next to all of the places where carbon is organic. Reminder: the inorganic carbon is in carbon dioxide in the atmosphere. All of the other carbon is organic.</a:t>
            </a:r>
          </a:p>
          <a:p>
            <a:pPr lvl="0"/>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Accommodation: Before going into too much depth about carbon and where to find inorganic and organic carbon, prepare or copy and paste some of the slides from the </a:t>
            </a:r>
            <a:r>
              <a:rPr lang="en-US" sz="1200" i="1" kern="1200" dirty="0">
                <a:solidFill>
                  <a:schemeClr val="tx1"/>
                </a:solidFill>
                <a:effectLst/>
                <a:latin typeface="+mn-lt"/>
                <a:ea typeface="+mn-ea"/>
                <a:cs typeface="+mn-cs"/>
              </a:rPr>
              <a:t>Systems and Scale</a:t>
            </a:r>
            <a:r>
              <a:rPr lang="en-US" sz="1200" kern="1200" dirty="0">
                <a:solidFill>
                  <a:schemeClr val="tx1"/>
                </a:solidFill>
                <a:effectLst/>
                <a:latin typeface="+mn-lt"/>
                <a:ea typeface="+mn-ea"/>
                <a:cs typeface="+mn-cs"/>
              </a:rPr>
              <a:t> Unit (5.3 Organic vs. Inorganic PPT Slides 15-20)</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provide concrete visuals of the different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ways carbon is present in the living world.</a:t>
            </a:r>
            <a:r>
              <a:rPr lang="en-US" dirty="0">
                <a:effectLst/>
              </a:rPr>
              <a:t> </a:t>
            </a:r>
            <a:endParaRPr lang="en-US" dirty="0"/>
          </a:p>
          <a:p>
            <a:pPr lvl="0"/>
            <a:endParaRPr lang="en-US" dirty="0">
              <a:effectLst/>
            </a:endParaRPr>
          </a:p>
        </p:txBody>
      </p:sp>
      <p:sp>
        <p:nvSpPr>
          <p:cNvPr id="4" name="Slide Number Placeholder 3"/>
          <p:cNvSpPr>
            <a:spLocks noGrp="1"/>
          </p:cNvSpPr>
          <p:nvPr>
            <p:ph type="sldNum" sz="quarter" idx="10"/>
          </p:nvPr>
        </p:nvSpPr>
        <p:spPr/>
        <p:txBody>
          <a:bodyPr/>
          <a:lstStyle/>
          <a:p>
            <a:fld id="{D3F3F3A2-4CB2-4280-92F2-A775C7AFE2B3}" type="slidenum">
              <a:rPr lang="en-US" smtClean="0"/>
              <a:pPr/>
              <a:t>9</a:t>
            </a:fld>
            <a:endParaRPr lang="en-US"/>
          </a:p>
        </p:txBody>
      </p:sp>
    </p:spTree>
    <p:extLst>
      <p:ext uri="{BB962C8B-B14F-4D97-AF65-F5344CB8AC3E}">
        <p14:creationId xmlns:p14="http://schemas.microsoft.com/office/powerpoint/2010/main" val="733665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CA4D3C-8A15-4E91-A5D5-54B4992E849E}" type="datetime1">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C720A2-F90F-4913-920A-C0CE00D2E5CC}" type="datetime1">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3C5D80-8583-4A81-9C09-53A08858C0F1}" type="datetime1">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F1D526-5095-4884-9541-429F963C5554}" type="datetime1">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5E9ECB-F0CA-43D0-86AC-DB85E803955C}" type="datetime1">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A6F3EE-523D-4A1A-A5D5-F89AEC48087C}" type="datetime1">
              <a:rPr lang="en-US" smtClean="0"/>
              <a:t>8/23/21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B8BA34-7D35-4CB6-8279-2D0A9FD8A7A3}" type="datetime1">
              <a:rPr lang="en-US" smtClean="0"/>
              <a:t>8/23/21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21571E-1301-4474-AD6B-407EFD5B9897}" type="datetime1">
              <a:rPr lang="en-US" smtClean="0"/>
              <a:t>8/23/21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9670A3-8EA1-4380-B0F1-C79A67AD868E}" type="datetime1">
              <a:rPr lang="en-US" smtClean="0"/>
              <a:t>8/23/21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DC7FBA-BFED-4791-B1AC-C643C866FEA2}" type="datetime1">
              <a:rPr lang="en-US" smtClean="0"/>
              <a:t>8/23/21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B8488F-09CF-41A4-8B99-80F731B44EA2}" type="datetime1">
              <a:rPr lang="en-US" smtClean="0"/>
              <a:t>8/23/21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D9FE6C-6065-4B84-8B94-4E417653BD44}" type="datetime1">
              <a:rPr lang="en-US" smtClean="0"/>
              <a:t>8/23/21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hecker/>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14.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15.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ea typeface="ＭＳ Ｐゴシック" charset="-128"/>
              <a:cs typeface="ＭＳ Ｐゴシック" charset="-128"/>
            </a:endParaRPr>
          </a:p>
        </p:txBody>
      </p:sp>
      <p:sp>
        <p:nvSpPr>
          <p:cNvPr id="7" name="Subtitle 2"/>
          <p:cNvSpPr txBox="1">
            <a:spLocks/>
          </p:cNvSpPr>
          <p:nvPr/>
        </p:nvSpPr>
        <p:spPr>
          <a:xfrm>
            <a:off x="1371600" y="38862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rgbClr val="000000"/>
              </a:solidFill>
              <a:ea typeface="ＭＳ Ｐゴシック" charset="-128"/>
              <a:cs typeface="ＭＳ Ｐゴシック" charset="-128"/>
            </a:endParaRPr>
          </a:p>
        </p:txBody>
      </p:sp>
      <p:grpSp>
        <p:nvGrpSpPr>
          <p:cNvPr id="3" name="Group 2"/>
          <p:cNvGrpSpPr/>
          <p:nvPr/>
        </p:nvGrpSpPr>
        <p:grpSpPr>
          <a:xfrm>
            <a:off x="178036" y="294321"/>
            <a:ext cx="6164199" cy="684705"/>
            <a:chOff x="178036" y="294321"/>
            <a:chExt cx="6164199" cy="684705"/>
          </a:xfrm>
        </p:grpSpPr>
        <p:sp>
          <p:nvSpPr>
            <p:cNvPr id="6" name="TextBox 5"/>
            <p:cNvSpPr txBox="1"/>
            <p:nvPr/>
          </p:nvSpPr>
          <p:spPr>
            <a:xfrm>
              <a:off x="3003051" y="332695"/>
              <a:ext cx="3339184" cy="646331"/>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Carbon: Transformations in Matter and Energy</a:t>
              </a:r>
            </a:p>
            <a:p>
              <a:r>
                <a:rPr lang="en-US" sz="1200" i="1" dirty="0">
                  <a:latin typeface="Arial" panose="020B0604020202020204" pitchFamily="34" charset="0"/>
                  <a:cs typeface="Arial" panose="020B0604020202020204" pitchFamily="34" charset="0"/>
                </a:rPr>
                <a:t>Environmental Literacy Project</a:t>
              </a:r>
              <a:br>
                <a:rPr lang="en-US" sz="1200" i="1" dirty="0">
                  <a:latin typeface="Arial" panose="020B0604020202020204" pitchFamily="34" charset="0"/>
                  <a:cs typeface="Arial" panose="020B0604020202020204" pitchFamily="34" charset="0"/>
                </a:rPr>
              </a:br>
              <a:r>
                <a:rPr lang="en-US" sz="1200" i="1" dirty="0">
                  <a:latin typeface="Arial" panose="020B0604020202020204" pitchFamily="34" charset="0"/>
                  <a:cs typeface="Arial" panose="020B0604020202020204" pitchFamily="34" charset="0"/>
                </a:rPr>
                <a:t>Michigan State University</a:t>
              </a:r>
              <a:r>
                <a:rPr lang="en-US" sz="1200" dirty="0">
                  <a:effectLst/>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pic>
          <p:nvPicPr>
            <p:cNvPr id="2" name="Picture 1" descr="Carbon TIME 1 line smal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036" y="294321"/>
              <a:ext cx="2831104" cy="643007"/>
            </a:xfrm>
            <a:prstGeom prst="rect">
              <a:avLst/>
            </a:prstGeom>
          </p:spPr>
        </p:pic>
      </p:grpSp>
      <p:sp>
        <p:nvSpPr>
          <p:cNvPr id="12" name="Title 11"/>
          <p:cNvSpPr>
            <a:spLocks noGrp="1"/>
          </p:cNvSpPr>
          <p:nvPr>
            <p:ph type="title"/>
          </p:nvPr>
        </p:nvSpPr>
        <p:spPr>
          <a:xfrm>
            <a:off x="557843" y="1654878"/>
            <a:ext cx="8229600" cy="3022541"/>
          </a:xfrm>
        </p:spPr>
        <p:txBody>
          <a:bodyPr>
            <a:normAutofit/>
          </a:bodyPr>
          <a:lstStyle/>
          <a:p>
            <a:r>
              <a:rPr lang="en-US" i="1" dirty="0">
                <a:latin typeface="Arial"/>
                <a:cs typeface="Arial"/>
              </a:rPr>
              <a:t>Ecosystems </a:t>
            </a:r>
            <a:r>
              <a:rPr lang="en-US" dirty="0">
                <a:latin typeface="Arial"/>
                <a:cs typeface="Arial"/>
              </a:rPr>
              <a:t>Unit</a:t>
            </a:r>
            <a:br>
              <a:rPr lang="en-US" dirty="0">
                <a:latin typeface="Arial"/>
                <a:cs typeface="Arial"/>
              </a:rPr>
            </a:br>
            <a:br>
              <a:rPr lang="en-US" dirty="0">
                <a:latin typeface="Arial"/>
                <a:cs typeface="Arial"/>
              </a:rPr>
            </a:br>
            <a:r>
              <a:rPr lang="en-US" dirty="0">
                <a:latin typeface="Arial"/>
                <a:cs typeface="Arial"/>
              </a:rPr>
              <a:t>Activity 1.3 </a:t>
            </a:r>
            <a:br>
              <a:rPr lang="en-US" dirty="0">
                <a:latin typeface="Arial"/>
                <a:cs typeface="Arial"/>
              </a:rPr>
            </a:br>
            <a:r>
              <a:rPr lang="en-US" dirty="0">
                <a:latin typeface="Arial"/>
                <a:cs typeface="Arial"/>
              </a:rPr>
              <a:t>Carbon Pools</a:t>
            </a:r>
          </a:p>
        </p:txBody>
      </p:sp>
      <p:sp>
        <p:nvSpPr>
          <p:cNvPr id="5" name="Slide Number Placeholder 4">
            <a:extLst>
              <a:ext uri="{FF2B5EF4-FFF2-40B4-BE49-F238E27FC236}">
                <a16:creationId xmlns:a16="http://schemas.microsoft.com/office/drawing/2014/main" id="{84D48B03-1BDF-431F-AF1A-8511991E078A}"/>
              </a:ext>
            </a:extLst>
          </p:cNvPr>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35088838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Where are the producers?</a:t>
            </a:r>
          </a:p>
        </p:txBody>
      </p:sp>
      <p:sp>
        <p:nvSpPr>
          <p:cNvPr id="3" name="TextBox 2"/>
          <p:cNvSpPr txBox="1"/>
          <p:nvPr/>
        </p:nvSpPr>
        <p:spPr>
          <a:xfrm>
            <a:off x="762000" y="5791200"/>
            <a:ext cx="7620000" cy="830997"/>
          </a:xfrm>
          <a:prstGeom prst="rect">
            <a:avLst/>
          </a:prstGeom>
          <a:noFill/>
        </p:spPr>
        <p:txBody>
          <a:bodyPr wrap="square" rtlCol="0">
            <a:spAutoFit/>
          </a:bodyPr>
          <a:lstStyle/>
          <a:p>
            <a:pPr algn="ctr"/>
            <a:r>
              <a:rPr lang="en-US" sz="2400" b="1" dirty="0"/>
              <a:t>Producers do photosynthesis </a:t>
            </a:r>
            <a:r>
              <a:rPr lang="en-US" sz="2400" dirty="0"/>
              <a:t>to create organic materials for food and for the materials that make up their parts</a:t>
            </a:r>
          </a:p>
        </p:txBody>
      </p:sp>
      <p:pic>
        <p:nvPicPr>
          <p:cNvPr id="4" name="Picture 3" descr="circles entire 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43000" y="1371600"/>
            <a:ext cx="6553200" cy="4336887"/>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3105779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Where are the herbivores?</a:t>
            </a:r>
          </a:p>
        </p:txBody>
      </p:sp>
      <p:sp>
        <p:nvSpPr>
          <p:cNvPr id="3" name="TextBox 2"/>
          <p:cNvSpPr txBox="1"/>
          <p:nvPr/>
        </p:nvSpPr>
        <p:spPr>
          <a:xfrm>
            <a:off x="762000" y="5791200"/>
            <a:ext cx="7620000" cy="830997"/>
          </a:xfrm>
          <a:prstGeom prst="rect">
            <a:avLst/>
          </a:prstGeom>
          <a:noFill/>
        </p:spPr>
        <p:txBody>
          <a:bodyPr wrap="square" rtlCol="0">
            <a:spAutoFit/>
          </a:bodyPr>
          <a:lstStyle/>
          <a:p>
            <a:pPr algn="ctr"/>
            <a:r>
              <a:rPr lang="en-US" sz="2400" b="1" dirty="0"/>
              <a:t>Herbivores eat plants </a:t>
            </a:r>
            <a:r>
              <a:rPr lang="en-US" sz="2400" dirty="0"/>
              <a:t>and digest plant materials for food and for the organic materials that make up their parts</a:t>
            </a:r>
          </a:p>
        </p:txBody>
      </p:sp>
      <p:pic>
        <p:nvPicPr>
          <p:cNvPr id="5" name="Picture 4" descr="circles entire 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43000" y="1371600"/>
            <a:ext cx="6553200" cy="4336887"/>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26047335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Where is the carnivore?</a:t>
            </a:r>
          </a:p>
        </p:txBody>
      </p:sp>
      <p:sp>
        <p:nvSpPr>
          <p:cNvPr id="3" name="TextBox 2"/>
          <p:cNvSpPr txBox="1"/>
          <p:nvPr/>
        </p:nvSpPr>
        <p:spPr>
          <a:xfrm>
            <a:off x="533400" y="5791200"/>
            <a:ext cx="8229600" cy="830997"/>
          </a:xfrm>
          <a:prstGeom prst="rect">
            <a:avLst/>
          </a:prstGeom>
          <a:noFill/>
        </p:spPr>
        <p:txBody>
          <a:bodyPr wrap="square" rtlCol="0">
            <a:spAutoFit/>
          </a:bodyPr>
          <a:lstStyle/>
          <a:p>
            <a:pPr algn="ctr"/>
            <a:r>
              <a:rPr lang="en-US" sz="2400" b="1" dirty="0"/>
              <a:t>Carnivores eat other animals </a:t>
            </a:r>
            <a:r>
              <a:rPr lang="en-US" sz="2400" dirty="0"/>
              <a:t>and digest animal materials for food and for the organic  materials that make up their parts</a:t>
            </a:r>
          </a:p>
        </p:txBody>
      </p:sp>
      <p:pic>
        <p:nvPicPr>
          <p:cNvPr id="5" name="Picture 4" descr="circles entire 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43000" y="1371600"/>
            <a:ext cx="6553200" cy="4336887"/>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5992369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Where are the decomposers?</a:t>
            </a:r>
          </a:p>
        </p:txBody>
      </p:sp>
      <p:sp>
        <p:nvSpPr>
          <p:cNvPr id="3" name="TextBox 2"/>
          <p:cNvSpPr txBox="1"/>
          <p:nvPr/>
        </p:nvSpPr>
        <p:spPr>
          <a:xfrm>
            <a:off x="762000" y="5791200"/>
            <a:ext cx="7620000" cy="830997"/>
          </a:xfrm>
          <a:prstGeom prst="rect">
            <a:avLst/>
          </a:prstGeom>
          <a:noFill/>
        </p:spPr>
        <p:txBody>
          <a:bodyPr wrap="square" rtlCol="0">
            <a:spAutoFit/>
          </a:bodyPr>
          <a:lstStyle/>
          <a:p>
            <a:pPr algn="ctr"/>
            <a:r>
              <a:rPr lang="en-US" sz="2400" b="1" dirty="0"/>
              <a:t>Decomposers eat dead stuff </a:t>
            </a:r>
            <a:r>
              <a:rPr lang="en-US" sz="2400" dirty="0"/>
              <a:t>and digest dead materials for food and for the organic materials that make up their parts</a:t>
            </a:r>
          </a:p>
        </p:txBody>
      </p:sp>
      <p:pic>
        <p:nvPicPr>
          <p:cNvPr id="5" name="Picture 4" descr="circles entire 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43000" y="1371600"/>
            <a:ext cx="6553200" cy="4336887"/>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6829615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5029200" y="152400"/>
            <a:ext cx="3810000" cy="6513731"/>
            <a:chOff x="5029200" y="152400"/>
            <a:chExt cx="3810000" cy="6513731"/>
          </a:xfrm>
        </p:grpSpPr>
        <p:sp>
          <p:nvSpPr>
            <p:cNvPr id="2" name="TextBox 1"/>
            <p:cNvSpPr txBox="1"/>
            <p:nvPr/>
          </p:nvSpPr>
          <p:spPr>
            <a:xfrm>
              <a:off x="5029200" y="2514600"/>
              <a:ext cx="2057400" cy="369332"/>
            </a:xfrm>
            <a:prstGeom prst="rect">
              <a:avLst/>
            </a:prstGeom>
            <a:noFill/>
          </p:spPr>
          <p:txBody>
            <a:bodyPr wrap="square" rtlCol="0">
              <a:spAutoFit/>
            </a:bodyPr>
            <a:lstStyle/>
            <a:p>
              <a:pPr algn="ctr"/>
              <a:r>
                <a:rPr lang="en-US" dirty="0"/>
                <a:t>Atmosphere CO</a:t>
              </a:r>
              <a:r>
                <a:rPr lang="en-US" baseline="-25000" dirty="0"/>
                <a:t>2</a:t>
              </a:r>
            </a:p>
          </p:txBody>
        </p:sp>
        <p:grpSp>
          <p:nvGrpSpPr>
            <p:cNvPr id="4" name="Group 3"/>
            <p:cNvGrpSpPr/>
            <p:nvPr/>
          </p:nvGrpSpPr>
          <p:grpSpPr>
            <a:xfrm>
              <a:off x="5105400" y="152400"/>
              <a:ext cx="3733800" cy="6513731"/>
              <a:chOff x="5105400" y="152400"/>
              <a:chExt cx="3733800" cy="6513731"/>
            </a:xfrm>
          </p:grpSpPr>
          <p:sp>
            <p:nvSpPr>
              <p:cNvPr id="6" name="Rectangle 5"/>
              <p:cNvSpPr/>
              <p:nvPr/>
            </p:nvSpPr>
            <p:spPr>
              <a:xfrm>
                <a:off x="7315200" y="4687669"/>
                <a:ext cx="1371600" cy="1371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315200" y="2438400"/>
                <a:ext cx="1371600" cy="1371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315200" y="152400"/>
                <a:ext cx="1371600" cy="1371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334000" y="4724400"/>
                <a:ext cx="1371600" cy="1371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181600" y="838200"/>
                <a:ext cx="1676400" cy="1676400"/>
              </a:xfrm>
              <a:prstGeom prst="ellipse">
                <a:avLst/>
              </a:prstGeom>
              <a:solidFill>
                <a:srgbClr val="FFFFFF"/>
              </a:solidFill>
              <a:ln>
                <a:solidFill>
                  <a:srgbClr val="0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162800" y="1447800"/>
                <a:ext cx="1600200" cy="646331"/>
              </a:xfrm>
              <a:prstGeom prst="rect">
                <a:avLst/>
              </a:prstGeom>
              <a:noFill/>
            </p:spPr>
            <p:txBody>
              <a:bodyPr wrap="square" rtlCol="0">
                <a:spAutoFit/>
              </a:bodyPr>
              <a:lstStyle/>
              <a:p>
                <a:pPr algn="ctr"/>
                <a:r>
                  <a:rPr lang="en-US" dirty="0"/>
                  <a:t>Carnivores organic carbon</a:t>
                </a:r>
                <a:endParaRPr lang="en-US" baseline="-25000" dirty="0"/>
              </a:p>
            </p:txBody>
          </p:sp>
          <p:sp>
            <p:nvSpPr>
              <p:cNvPr id="12" name="TextBox 11"/>
              <p:cNvSpPr txBox="1"/>
              <p:nvPr/>
            </p:nvSpPr>
            <p:spPr>
              <a:xfrm>
                <a:off x="7239000" y="3733800"/>
                <a:ext cx="1600200" cy="646331"/>
              </a:xfrm>
              <a:prstGeom prst="rect">
                <a:avLst/>
              </a:prstGeom>
              <a:noFill/>
            </p:spPr>
            <p:txBody>
              <a:bodyPr wrap="square" rtlCol="0">
                <a:spAutoFit/>
              </a:bodyPr>
              <a:lstStyle/>
              <a:p>
                <a:pPr algn="ctr"/>
                <a:r>
                  <a:rPr lang="en-US" dirty="0"/>
                  <a:t>Herbivores organic carbon</a:t>
                </a:r>
                <a:endParaRPr lang="en-US" baseline="-25000" dirty="0"/>
              </a:p>
            </p:txBody>
          </p:sp>
          <p:sp>
            <p:nvSpPr>
              <p:cNvPr id="13" name="TextBox 12"/>
              <p:cNvSpPr txBox="1"/>
              <p:nvPr/>
            </p:nvSpPr>
            <p:spPr>
              <a:xfrm>
                <a:off x="7162800" y="5983069"/>
                <a:ext cx="1600200" cy="646331"/>
              </a:xfrm>
              <a:prstGeom prst="rect">
                <a:avLst/>
              </a:prstGeom>
              <a:noFill/>
            </p:spPr>
            <p:txBody>
              <a:bodyPr wrap="square" rtlCol="0">
                <a:spAutoFit/>
              </a:bodyPr>
              <a:lstStyle/>
              <a:p>
                <a:pPr algn="ctr"/>
                <a:r>
                  <a:rPr lang="en-US" dirty="0"/>
                  <a:t>Producers organic carbon</a:t>
                </a:r>
                <a:endParaRPr lang="en-US" baseline="-25000" dirty="0"/>
              </a:p>
            </p:txBody>
          </p:sp>
          <p:sp>
            <p:nvSpPr>
              <p:cNvPr id="14" name="TextBox 13"/>
              <p:cNvSpPr txBox="1"/>
              <p:nvPr/>
            </p:nvSpPr>
            <p:spPr>
              <a:xfrm>
                <a:off x="5105400" y="6019800"/>
                <a:ext cx="1828800" cy="646331"/>
              </a:xfrm>
              <a:prstGeom prst="rect">
                <a:avLst/>
              </a:prstGeom>
              <a:noFill/>
            </p:spPr>
            <p:txBody>
              <a:bodyPr wrap="square" rtlCol="0">
                <a:spAutoFit/>
              </a:bodyPr>
              <a:lstStyle/>
              <a:p>
                <a:pPr algn="ctr"/>
                <a:r>
                  <a:rPr lang="en-US" dirty="0"/>
                  <a:t>Soil </a:t>
                </a:r>
              </a:p>
              <a:p>
                <a:pPr algn="ctr"/>
                <a:r>
                  <a:rPr lang="en-US" dirty="0"/>
                  <a:t>Organic Carbon</a:t>
                </a:r>
                <a:endParaRPr lang="en-US" baseline="-25000" dirty="0"/>
              </a:p>
            </p:txBody>
          </p:sp>
        </p:grpSp>
      </p:grpSp>
      <p:pic>
        <p:nvPicPr>
          <p:cNvPr id="17" name="Picture 59" descr="circles backgroun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 y="1828800"/>
            <a:ext cx="5007421" cy="3313896"/>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44" descr="aspen circl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219200" y="1828800"/>
            <a:ext cx="1508836" cy="2194661"/>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35" descr="bunny circle 0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234469" y="3733800"/>
            <a:ext cx="594331" cy="594347"/>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36" descr="bunny circle 0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772578" y="3623736"/>
            <a:ext cx="777302" cy="777241"/>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38" descr="bunny circle 04"/>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945882" y="3472415"/>
            <a:ext cx="594331" cy="731543"/>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39" descr="bunny circle 05"/>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352800" y="3352800"/>
            <a:ext cx="548713" cy="685844"/>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40" descr="fox circle"/>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678768" y="3019765"/>
            <a:ext cx="594381" cy="685811"/>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41" descr="forbs circle 01"/>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2286000" y="3733800"/>
            <a:ext cx="777302" cy="1485023"/>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42" descr="forbs circle 02"/>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33400" y="3718493"/>
            <a:ext cx="685816" cy="777307"/>
          </a:xfrm>
          <a:prstGeom prst="rect">
            <a:avLst/>
          </a:prstGeom>
          <a:noFill/>
          <a:extLst>
            <a:ext uri="{909E8E84-426E-40dd-AFC4-6F175D3DCCD1}">
              <a14:hiddenFill xmlns="" xmlns:a14="http://schemas.microsoft.com/office/drawing/2010/main">
                <a:solidFill>
                  <a:srgbClr val="FFFFFF"/>
                </a:solidFill>
              </a14:hiddenFill>
            </a:ext>
          </a:extLst>
        </p:spPr>
      </p:pic>
      <p:pic>
        <p:nvPicPr>
          <p:cNvPr id="27" name="Picture 43" descr="veg clump 01"/>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838200" y="3444187"/>
            <a:ext cx="914405" cy="594413"/>
          </a:xfrm>
          <a:prstGeom prst="rect">
            <a:avLst/>
          </a:prstGeom>
          <a:noFill/>
          <a:extLst>
            <a:ext uri="{909E8E84-426E-40dd-AFC4-6F175D3DCCD1}">
              <a14:hiddenFill xmlns="" xmlns:a14="http://schemas.microsoft.com/office/drawing/2010/main">
                <a:solidFill>
                  <a:srgbClr val="FFFFFF"/>
                </a:solidFill>
              </a14:hiddenFill>
            </a:ext>
          </a:extLst>
        </p:spPr>
      </p:pic>
      <p:pic>
        <p:nvPicPr>
          <p:cNvPr id="28" name="Picture 45" descr="pines circle"/>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2" y="3062599"/>
            <a:ext cx="1051609" cy="1005867"/>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46" descr="leaf circle 01"/>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4160513" y="4114800"/>
            <a:ext cx="868687" cy="823039"/>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Picture 47" descr="leaf circle 02"/>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1981200" y="4611013"/>
            <a:ext cx="823020" cy="570587"/>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54" descr="branch circle"/>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4008051" y="4572000"/>
            <a:ext cx="640149" cy="524888"/>
          </a:xfrm>
          <a:prstGeom prst="rect">
            <a:avLst/>
          </a:prstGeom>
          <a:noFill/>
          <a:extLst>
            <a:ext uri="{909E8E84-426E-40dd-AFC4-6F175D3DCCD1}">
              <a14:hiddenFill xmlns="" xmlns:a14="http://schemas.microsoft.com/office/drawing/2010/main">
                <a:solidFill>
                  <a:srgbClr val="FFFFFF"/>
                </a:solidFill>
              </a14:hiddenFill>
            </a:ext>
          </a:extLst>
        </p:spPr>
      </p:pic>
      <p:pic>
        <p:nvPicPr>
          <p:cNvPr id="32" name="Picture 56" descr="grass circle 01"/>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3550901" y="3962400"/>
            <a:ext cx="640099" cy="594380"/>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57" descr="grass circle 02"/>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4236651" y="3352800"/>
            <a:ext cx="640149" cy="594413"/>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carbon dioxide labeled06.png"/>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2667000" y="2362200"/>
            <a:ext cx="381000" cy="254000"/>
          </a:xfrm>
          <a:prstGeom prst="rect">
            <a:avLst/>
          </a:prstGeom>
        </p:spPr>
      </p:pic>
      <p:pic>
        <p:nvPicPr>
          <p:cNvPr id="35" name="Picture 34" descr="carbon dioxide labeled06.png"/>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3581400" y="2514600"/>
            <a:ext cx="381000" cy="254000"/>
          </a:xfrm>
          <a:prstGeom prst="rect">
            <a:avLst/>
          </a:prstGeom>
        </p:spPr>
      </p:pic>
      <p:pic>
        <p:nvPicPr>
          <p:cNvPr id="36" name="Picture 35" descr="carbon dioxide labeled06.png"/>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4114800" y="2209800"/>
            <a:ext cx="381000" cy="254000"/>
          </a:xfrm>
          <a:prstGeom prst="rect">
            <a:avLst/>
          </a:prstGeom>
        </p:spPr>
      </p:pic>
      <p:pic>
        <p:nvPicPr>
          <p:cNvPr id="37" name="Picture 36" descr="carbon dioxide labeled06.png"/>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533400" y="2209800"/>
            <a:ext cx="381000" cy="254000"/>
          </a:xfrm>
          <a:prstGeom prst="rect">
            <a:avLst/>
          </a:prstGeom>
        </p:spPr>
      </p:pic>
      <p:pic>
        <p:nvPicPr>
          <p:cNvPr id="34" name="Picture 58" descr="circles entire"/>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8841" y="1828800"/>
            <a:ext cx="5007421" cy="331389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
        <p:nvSpPr>
          <p:cNvPr id="38" name="Title 1">
            <a:extLst>
              <a:ext uri="{FF2B5EF4-FFF2-40B4-BE49-F238E27FC236}">
                <a16:creationId xmlns:a16="http://schemas.microsoft.com/office/drawing/2014/main" id="{6B4F891E-61AA-4545-96B4-73D9C09D0773}"/>
              </a:ext>
            </a:extLst>
          </p:cNvPr>
          <p:cNvSpPr>
            <a:spLocks noGrp="1"/>
          </p:cNvSpPr>
          <p:nvPr>
            <p:ph type="title"/>
          </p:nvPr>
        </p:nvSpPr>
        <p:spPr>
          <a:xfrm>
            <a:off x="457200" y="274638"/>
            <a:ext cx="4550224" cy="1143000"/>
          </a:xfrm>
        </p:spPr>
        <p:txBody>
          <a:bodyPr>
            <a:normAutofit fontScale="90000"/>
          </a:bodyPr>
          <a:lstStyle/>
          <a:p>
            <a:r>
              <a:rPr lang="en-US" sz="3200" dirty="0"/>
              <a:t>Scientists group parts of ecosystems into “pools” of carbon</a:t>
            </a:r>
          </a:p>
        </p:txBody>
      </p:sp>
    </p:spTree>
    <p:extLst>
      <p:ext uri="{BB962C8B-B14F-4D97-AF65-F5344CB8AC3E}">
        <p14:creationId xmlns:p14="http://schemas.microsoft.com/office/powerpoint/2010/main" val="6614045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371600" y="4495800"/>
            <a:ext cx="1828800" cy="1828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990600" y="304800"/>
            <a:ext cx="2743200" cy="2743200"/>
          </a:xfrm>
          <a:prstGeom prst="ellipse">
            <a:avLst/>
          </a:prstGeom>
          <a:solidFill>
            <a:srgbClr val="FFFFFF"/>
          </a:solidFill>
          <a:ln>
            <a:solidFill>
              <a:srgbClr val="0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181600" y="2362200"/>
            <a:ext cx="1828800" cy="1828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181600" y="304800"/>
            <a:ext cx="1828800" cy="1828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181600" y="4495800"/>
            <a:ext cx="1828800" cy="1828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990600" y="3124200"/>
            <a:ext cx="2819400" cy="646331"/>
          </a:xfrm>
          <a:prstGeom prst="rect">
            <a:avLst/>
          </a:prstGeom>
          <a:noFill/>
        </p:spPr>
        <p:txBody>
          <a:bodyPr wrap="square" rtlCol="0">
            <a:spAutoFit/>
          </a:bodyPr>
          <a:lstStyle/>
          <a:p>
            <a:pPr algn="ctr"/>
            <a:r>
              <a:rPr lang="en-US" dirty="0"/>
              <a:t>Atmosphere</a:t>
            </a:r>
          </a:p>
          <a:p>
            <a:pPr algn="ctr"/>
            <a:r>
              <a:rPr lang="en-US" dirty="0"/>
              <a:t>CO</a:t>
            </a:r>
            <a:r>
              <a:rPr lang="en-US" baseline="-25000" dirty="0"/>
              <a:t>2</a:t>
            </a:r>
          </a:p>
        </p:txBody>
      </p:sp>
      <p:sp>
        <p:nvSpPr>
          <p:cNvPr id="14" name="TextBox 13"/>
          <p:cNvSpPr txBox="1"/>
          <p:nvPr/>
        </p:nvSpPr>
        <p:spPr>
          <a:xfrm rot="16200000">
            <a:off x="2494867" y="5125134"/>
            <a:ext cx="2057400" cy="646331"/>
          </a:xfrm>
          <a:prstGeom prst="rect">
            <a:avLst/>
          </a:prstGeom>
          <a:noFill/>
        </p:spPr>
        <p:txBody>
          <a:bodyPr wrap="square" rtlCol="0">
            <a:spAutoFit/>
          </a:bodyPr>
          <a:lstStyle/>
          <a:p>
            <a:pPr algn="ctr"/>
            <a:r>
              <a:rPr lang="en-US" dirty="0"/>
              <a:t>Soil </a:t>
            </a:r>
          </a:p>
          <a:p>
            <a:pPr algn="ctr"/>
            <a:r>
              <a:rPr lang="en-US" dirty="0"/>
              <a:t>Organic Carbon</a:t>
            </a:r>
          </a:p>
        </p:txBody>
      </p:sp>
      <p:sp>
        <p:nvSpPr>
          <p:cNvPr id="15" name="TextBox 14"/>
          <p:cNvSpPr txBox="1"/>
          <p:nvPr/>
        </p:nvSpPr>
        <p:spPr>
          <a:xfrm rot="16200000">
            <a:off x="6381066" y="934135"/>
            <a:ext cx="1905000" cy="646331"/>
          </a:xfrm>
          <a:prstGeom prst="rect">
            <a:avLst/>
          </a:prstGeom>
          <a:noFill/>
        </p:spPr>
        <p:txBody>
          <a:bodyPr wrap="square" rtlCol="0">
            <a:spAutoFit/>
          </a:bodyPr>
          <a:lstStyle/>
          <a:p>
            <a:pPr algn="ctr"/>
            <a:r>
              <a:rPr lang="en-US" dirty="0"/>
              <a:t>Carnivores</a:t>
            </a:r>
          </a:p>
          <a:p>
            <a:pPr algn="ctr"/>
            <a:r>
              <a:rPr lang="en-US" dirty="0"/>
              <a:t>Organic Carbon</a:t>
            </a:r>
          </a:p>
        </p:txBody>
      </p:sp>
      <p:sp>
        <p:nvSpPr>
          <p:cNvPr id="16" name="TextBox 15"/>
          <p:cNvSpPr txBox="1"/>
          <p:nvPr/>
        </p:nvSpPr>
        <p:spPr>
          <a:xfrm rot="16200000">
            <a:off x="6381066" y="2991535"/>
            <a:ext cx="1905000" cy="646331"/>
          </a:xfrm>
          <a:prstGeom prst="rect">
            <a:avLst/>
          </a:prstGeom>
          <a:noFill/>
        </p:spPr>
        <p:txBody>
          <a:bodyPr wrap="square" rtlCol="0">
            <a:spAutoFit/>
          </a:bodyPr>
          <a:lstStyle/>
          <a:p>
            <a:pPr algn="ctr"/>
            <a:r>
              <a:rPr lang="en-US" dirty="0"/>
              <a:t>Herbivores</a:t>
            </a:r>
          </a:p>
          <a:p>
            <a:pPr algn="ctr"/>
            <a:r>
              <a:rPr lang="en-US" dirty="0"/>
              <a:t>Organic Carbon</a:t>
            </a:r>
          </a:p>
        </p:txBody>
      </p:sp>
      <p:sp>
        <p:nvSpPr>
          <p:cNvPr id="17" name="TextBox 16"/>
          <p:cNvSpPr txBox="1"/>
          <p:nvPr/>
        </p:nvSpPr>
        <p:spPr>
          <a:xfrm rot="16200000">
            <a:off x="6381066" y="5125134"/>
            <a:ext cx="1905000" cy="646331"/>
          </a:xfrm>
          <a:prstGeom prst="rect">
            <a:avLst/>
          </a:prstGeom>
          <a:noFill/>
        </p:spPr>
        <p:txBody>
          <a:bodyPr wrap="square" rtlCol="0">
            <a:spAutoFit/>
          </a:bodyPr>
          <a:lstStyle/>
          <a:p>
            <a:pPr algn="ctr"/>
            <a:r>
              <a:rPr lang="en-US" dirty="0"/>
              <a:t>Producers</a:t>
            </a:r>
          </a:p>
          <a:p>
            <a:pPr algn="ctr"/>
            <a:r>
              <a:rPr lang="en-US" dirty="0"/>
              <a:t>Organic Carbon</a:t>
            </a:r>
          </a:p>
        </p:txBody>
      </p:sp>
      <p:pic>
        <p:nvPicPr>
          <p:cNvPr id="19" name="Picture 44" descr="aspen circl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76800" y="4301836"/>
            <a:ext cx="2019300" cy="2937164"/>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35" descr="bunny circle 0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715000" y="2971800"/>
            <a:ext cx="990600" cy="990600"/>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36" descr="bunny circle 0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105400" y="2209800"/>
            <a:ext cx="1295400" cy="1295400"/>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38" descr="bunny circle 04"/>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257800" y="2971800"/>
            <a:ext cx="990600" cy="1219200"/>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39" descr="bunny circle 05"/>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248400" y="2743200"/>
            <a:ext cx="914400" cy="1143000"/>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40" descr="fox circle"/>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715000" y="609600"/>
            <a:ext cx="990600" cy="1143000"/>
          </a:xfrm>
          <a:prstGeom prst="rect">
            <a:avLst/>
          </a:prstGeom>
          <a:noFill/>
          <a:extLst>
            <a:ext uri="{909E8E84-426E-40dd-AFC4-6F175D3DCCD1}">
              <a14:hiddenFill xmlns="" xmlns:a14="http://schemas.microsoft.com/office/drawing/2010/main">
                <a:solidFill>
                  <a:srgbClr val="FFFFFF"/>
                </a:solidFill>
              </a14:hiddenFill>
            </a:ext>
          </a:extLst>
        </p:spPr>
      </p:pic>
      <p:pic>
        <p:nvPicPr>
          <p:cNvPr id="27" name="Picture 42" descr="forbs circle 02"/>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4876800" y="5029200"/>
            <a:ext cx="1143000" cy="1295400"/>
          </a:xfrm>
          <a:prstGeom prst="rect">
            <a:avLst/>
          </a:prstGeom>
          <a:noFill/>
          <a:extLst>
            <a:ext uri="{909E8E84-426E-40dd-AFC4-6F175D3DCCD1}">
              <a14:hiddenFill xmlns="" xmlns:a14="http://schemas.microsoft.com/office/drawing/2010/main">
                <a:solidFill>
                  <a:srgbClr val="FFFFFF"/>
                </a:solidFill>
              </a14:hiddenFill>
            </a:ext>
          </a:extLst>
        </p:spPr>
      </p:pic>
      <p:pic>
        <p:nvPicPr>
          <p:cNvPr id="28" name="Picture 43" descr="veg clump 01"/>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5029200" y="4495800"/>
            <a:ext cx="1524000" cy="990600"/>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45" descr="pines circle"/>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105400" y="3962400"/>
            <a:ext cx="1752600" cy="1676400"/>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Picture 46" descr="leaf circle 01"/>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1905000" y="4419600"/>
            <a:ext cx="1447800" cy="1371600"/>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47" descr="leaf circle 02"/>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1143000" y="4648200"/>
            <a:ext cx="1371600" cy="950913"/>
          </a:xfrm>
          <a:prstGeom prst="rect">
            <a:avLst/>
          </a:prstGeom>
          <a:noFill/>
          <a:extLst>
            <a:ext uri="{909E8E84-426E-40dd-AFC4-6F175D3DCCD1}">
              <a14:hiddenFill xmlns="" xmlns:a14="http://schemas.microsoft.com/office/drawing/2010/main">
                <a:solidFill>
                  <a:srgbClr val="FFFFFF"/>
                </a:solidFill>
              </a14:hiddenFill>
            </a:ext>
          </a:extLst>
        </p:spPr>
      </p:pic>
      <p:pic>
        <p:nvPicPr>
          <p:cNvPr id="32" name="Picture 54" descr="branch circle"/>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1905000" y="5410200"/>
            <a:ext cx="1066800" cy="874713"/>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56" descr="grass circle 01"/>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6324600" y="4876800"/>
            <a:ext cx="1066800" cy="990600"/>
          </a:xfrm>
          <a:prstGeom prst="rect">
            <a:avLst/>
          </a:prstGeom>
          <a:noFill/>
          <a:extLst>
            <a:ext uri="{909E8E84-426E-40dd-AFC4-6F175D3DCCD1}">
              <a14:hiddenFill xmlns="" xmlns:a14="http://schemas.microsoft.com/office/drawing/2010/main">
                <a:solidFill>
                  <a:srgbClr val="FFFFFF"/>
                </a:solidFill>
              </a14:hiddenFill>
            </a:ext>
          </a:extLst>
        </p:spPr>
      </p:pic>
      <p:pic>
        <p:nvPicPr>
          <p:cNvPr id="34" name="Picture 57" descr="grass circle 02"/>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6324600" y="5486400"/>
            <a:ext cx="1066800" cy="990600"/>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41" descr="forbs circle 01"/>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5791200" y="4876800"/>
            <a:ext cx="896560" cy="1712913"/>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descr="carbon dioxide labeled06.png"/>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1371600" y="660400"/>
            <a:ext cx="1143000" cy="762000"/>
          </a:xfrm>
          <a:prstGeom prst="rect">
            <a:avLst/>
          </a:prstGeom>
        </p:spPr>
      </p:pic>
      <p:pic>
        <p:nvPicPr>
          <p:cNvPr id="36" name="Picture 35" descr="carbon dioxide labeled06.png"/>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1219200" y="1524000"/>
            <a:ext cx="990600" cy="660400"/>
          </a:xfrm>
          <a:prstGeom prst="rect">
            <a:avLst/>
          </a:prstGeom>
        </p:spPr>
      </p:pic>
      <p:pic>
        <p:nvPicPr>
          <p:cNvPr id="37" name="Picture 36" descr="carbon dioxide labeled06.png"/>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2362200" y="1143000"/>
            <a:ext cx="1104900" cy="736600"/>
          </a:xfrm>
          <a:prstGeom prst="rect">
            <a:avLst/>
          </a:prstGeom>
        </p:spPr>
      </p:pic>
      <p:pic>
        <p:nvPicPr>
          <p:cNvPr id="38" name="Picture 37" descr="carbon dioxide labeled06.png"/>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2133600" y="1879600"/>
            <a:ext cx="1143000" cy="762000"/>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2793646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New Information Alert: What is </a:t>
            </a:r>
            <a:r>
              <a:rPr lang="en-US" i="1" dirty="0"/>
              <a:t>soil</a:t>
            </a:r>
            <a:r>
              <a:rPr lang="en-US" dirty="0"/>
              <a:t> organic carbon?</a:t>
            </a:r>
          </a:p>
        </p:txBody>
      </p:sp>
      <p:sp>
        <p:nvSpPr>
          <p:cNvPr id="4" name="TextBox 3"/>
          <p:cNvSpPr txBox="1"/>
          <p:nvPr/>
        </p:nvSpPr>
        <p:spPr>
          <a:xfrm>
            <a:off x="1219200" y="4724400"/>
            <a:ext cx="7239000" cy="1569660"/>
          </a:xfrm>
          <a:prstGeom prst="rect">
            <a:avLst/>
          </a:prstGeom>
          <a:noFill/>
        </p:spPr>
        <p:txBody>
          <a:bodyPr wrap="square" rtlCol="0">
            <a:spAutoFit/>
          </a:bodyPr>
          <a:lstStyle/>
          <a:p>
            <a:r>
              <a:rPr lang="en-US" sz="2400" dirty="0"/>
              <a:t>It is a pool of carbon that contains: </a:t>
            </a:r>
          </a:p>
          <a:p>
            <a:pPr marL="457200" indent="-457200">
              <a:buFont typeface="Arial"/>
              <a:buChar char="•"/>
            </a:pPr>
            <a:r>
              <a:rPr lang="en-US" sz="2400" dirty="0"/>
              <a:t>Material from dead plants and animals waiting to decay (be eaten by decomposers) AND</a:t>
            </a:r>
          </a:p>
          <a:p>
            <a:pPr marL="457200" indent="-457200">
              <a:buFont typeface="Arial"/>
              <a:buChar char="•"/>
            </a:pPr>
            <a:r>
              <a:rPr lang="en-US" sz="2400" dirty="0"/>
              <a:t>Living decomposers.</a:t>
            </a:r>
          </a:p>
        </p:txBody>
      </p:sp>
      <p:pic>
        <p:nvPicPr>
          <p:cNvPr id="5" name="Picture 4" descr="circles entire 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80379" y="1667533"/>
            <a:ext cx="4148420" cy="2745411"/>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4836440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Reading</a:t>
            </a:r>
          </a:p>
        </p:txBody>
      </p:sp>
      <p:sp>
        <p:nvSpPr>
          <p:cNvPr id="9" name="Content Placeholder 8"/>
          <p:cNvSpPr>
            <a:spLocks noGrp="1"/>
          </p:cNvSpPr>
          <p:nvPr>
            <p:ph idx="1"/>
          </p:nvPr>
        </p:nvSpPr>
        <p:spPr>
          <a:xfrm>
            <a:off x="457199" y="1417638"/>
            <a:ext cx="3748313" cy="4559416"/>
          </a:xfrm>
        </p:spPr>
        <p:txBody>
          <a:bodyPr>
            <a:normAutofit/>
          </a:bodyPr>
          <a:lstStyle/>
          <a:p>
            <a:r>
              <a:rPr lang="en-US" dirty="0"/>
              <a:t>Read the “Carbon Pools Reading” using the Questions, Connections, Questions Reading Strategy.</a:t>
            </a:r>
          </a:p>
          <a:p>
            <a:endParaRPr lang="en-US" dirty="0"/>
          </a:p>
        </p:txBody>
      </p:sp>
      <p:sp>
        <p:nvSpPr>
          <p:cNvPr id="5" name="Slide Number Placeholder 4"/>
          <p:cNvSpPr>
            <a:spLocks noGrp="1"/>
          </p:cNvSpPr>
          <p:nvPr>
            <p:ph type="sldNum" sz="quarter" idx="12"/>
          </p:nvPr>
        </p:nvSpPr>
        <p:spPr/>
        <p:txBody>
          <a:bodyPr/>
          <a:lstStyle/>
          <a:p>
            <a:fld id="{C82A8714-C4A1-614E-B309-DB23F8B4D841}" type="slidenum">
              <a:rPr lang="en-US" smtClean="0"/>
              <a:t>17</a:t>
            </a:fld>
            <a:endParaRPr lang="en-US"/>
          </a:p>
        </p:txBody>
      </p:sp>
      <p:pic>
        <p:nvPicPr>
          <p:cNvPr id="4" name="Picture 3">
            <a:extLst>
              <a:ext uri="{FF2B5EF4-FFF2-40B4-BE49-F238E27FC236}">
                <a16:creationId xmlns:a16="http://schemas.microsoft.com/office/drawing/2014/main" id="{F8BB46E4-BE51-B747-A652-59CFC97068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12" y="1223388"/>
            <a:ext cx="3945082" cy="5105400"/>
          </a:xfrm>
          <a:prstGeom prst="rect">
            <a:avLst/>
          </a:prstGeom>
          <a:ln>
            <a:solidFill>
              <a:schemeClr val="tx1"/>
            </a:solidFill>
          </a:ln>
        </p:spPr>
      </p:pic>
    </p:spTree>
    <p:extLst>
      <p:ext uri="{BB962C8B-B14F-4D97-AF65-F5344CB8AC3E}">
        <p14:creationId xmlns:p14="http://schemas.microsoft.com/office/powerpoint/2010/main" val="23386360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Looking ahead: the </a:t>
            </a:r>
            <a:r>
              <a:rPr lang="en-US" i="1" dirty="0"/>
              <a:t>Ecosystems Unit</a:t>
            </a:r>
          </a:p>
        </p:txBody>
      </p:sp>
      <p:sp>
        <p:nvSpPr>
          <p:cNvPr id="7" name="Content Placeholder 6"/>
          <p:cNvSpPr>
            <a:spLocks noGrp="1"/>
          </p:cNvSpPr>
          <p:nvPr>
            <p:ph idx="1"/>
          </p:nvPr>
        </p:nvSpPr>
        <p:spPr/>
        <p:txBody>
          <a:bodyPr>
            <a:normAutofit fontScale="92500" lnSpcReduction="10000"/>
          </a:bodyPr>
          <a:lstStyle/>
          <a:p>
            <a:r>
              <a:rPr lang="en-US" dirty="0"/>
              <a:t>Each ecosystem has particular groups of producers, herbivores, carnivores, and decomposers.</a:t>
            </a:r>
          </a:p>
          <a:p>
            <a:r>
              <a:rPr lang="en-US" dirty="0"/>
              <a:t>We will be tracing matter and energy through different types of ecosystems to identify patterns common to all ecosystems.</a:t>
            </a:r>
          </a:p>
          <a:p>
            <a:r>
              <a:rPr lang="en-US" dirty="0"/>
              <a:t>We will pay particular attention to the form of carbon (organic or inorganic) and the processes that move carbon among the parts of the ecosystem.</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4109690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518B2-5831-3F4A-B0AF-C5F5B9C043F8}"/>
              </a:ext>
            </a:extLst>
          </p:cNvPr>
          <p:cNvSpPr>
            <a:spLocks noGrp="1"/>
          </p:cNvSpPr>
          <p:nvPr>
            <p:ph type="title"/>
          </p:nvPr>
        </p:nvSpPr>
        <p:spPr/>
        <p:txBody>
          <a:bodyPr/>
          <a:lstStyle/>
          <a:p>
            <a:r>
              <a:rPr lang="en-US" dirty="0"/>
              <a:t>Learning Tracking Tool</a:t>
            </a:r>
          </a:p>
        </p:txBody>
      </p:sp>
      <p:sp>
        <p:nvSpPr>
          <p:cNvPr id="3" name="Content Placeholder 2">
            <a:extLst>
              <a:ext uri="{FF2B5EF4-FFF2-40B4-BE49-F238E27FC236}">
                <a16:creationId xmlns:a16="http://schemas.microsoft.com/office/drawing/2014/main" id="{A29D34C9-0255-B941-9198-50DD021BC046}"/>
              </a:ext>
            </a:extLst>
          </p:cNvPr>
          <p:cNvSpPr>
            <a:spLocks noGrp="1"/>
          </p:cNvSpPr>
          <p:nvPr>
            <p:ph idx="1"/>
          </p:nvPr>
        </p:nvSpPr>
        <p:spPr>
          <a:xfrm>
            <a:off x="457200" y="1600200"/>
            <a:ext cx="4056743" cy="4525963"/>
          </a:xfrm>
        </p:spPr>
        <p:txBody>
          <a:bodyPr>
            <a:normAutofit fontScale="55000" lnSpcReduction="20000"/>
          </a:bodyPr>
          <a:lstStyle/>
          <a:p>
            <a:pPr lvl="0"/>
            <a:r>
              <a:rPr lang="en-US" dirty="0"/>
              <a:t>Record the activity chunk name  “Questions about Ecosystems” and their role as “Questioner.”</a:t>
            </a:r>
          </a:p>
          <a:p>
            <a:pPr marL="0" lvl="0" indent="0">
              <a:buNone/>
            </a:pPr>
            <a:endParaRPr lang="en-US" dirty="0"/>
          </a:p>
          <a:p>
            <a:pPr marL="285750" indent="-285750">
              <a:buFont typeface="Arial" panose="020B0604020202020204" pitchFamily="34" charset="0"/>
              <a:buChar char="•"/>
            </a:pPr>
            <a:r>
              <a:rPr lang="en-US" dirty="0"/>
              <a:t>Discuss what you did during the activity chunk and record your ideas in the column, “What Did We Do?”</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Discuss with your classmates what you figured out will help you to answer the unit driving question. Record your ideas in the column “What Did We Figure Out?”</a:t>
            </a:r>
          </a:p>
          <a:p>
            <a:endParaRPr lang="en-US" dirty="0"/>
          </a:p>
          <a:p>
            <a:pPr marL="285750" indent="-285750">
              <a:buFont typeface="Arial" panose="020B0604020202020204" pitchFamily="34" charset="0"/>
              <a:buChar char="•"/>
            </a:pPr>
            <a:r>
              <a:rPr lang="en-US" dirty="0"/>
              <a:t>Discuss questions you now have related to the unit driving question and record them in the column “What Are We Asking Now?”</a:t>
            </a:r>
          </a:p>
          <a:p>
            <a:endParaRPr lang="en-US" dirty="0"/>
          </a:p>
        </p:txBody>
      </p:sp>
      <p:pic>
        <p:nvPicPr>
          <p:cNvPr id="6" name="Picture 5" descr="A screenshot of a the Learning Tracking Tool&#10;">
            <a:extLst>
              <a:ext uri="{FF2B5EF4-FFF2-40B4-BE49-F238E27FC236}">
                <a16:creationId xmlns:a16="http://schemas.microsoft.com/office/drawing/2014/main" id="{E5CB4D01-9607-8D4B-B6ED-DAA081DC9732}"/>
              </a:ext>
            </a:extLst>
          </p:cNvPr>
          <p:cNvPicPr>
            <a:picLocks noChangeAspect="1"/>
          </p:cNvPicPr>
          <p:nvPr/>
        </p:nvPicPr>
        <p:blipFill>
          <a:blip r:embed="rId3"/>
          <a:stretch>
            <a:fillRect/>
          </a:stretch>
        </p:blipFill>
        <p:spPr>
          <a:xfrm>
            <a:off x="4650346" y="1826550"/>
            <a:ext cx="4378149" cy="3130461"/>
          </a:xfrm>
          <a:prstGeom prst="rect">
            <a:avLst/>
          </a:prstGeom>
        </p:spPr>
      </p:pic>
    </p:spTree>
    <p:extLst>
      <p:ext uri="{BB962C8B-B14F-4D97-AF65-F5344CB8AC3E}">
        <p14:creationId xmlns:p14="http://schemas.microsoft.com/office/powerpoint/2010/main" val="8738956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Unit Map</a:t>
            </a:r>
          </a:p>
        </p:txBody>
      </p:sp>
      <p:sp>
        <p:nvSpPr>
          <p:cNvPr id="2" name="Slide Number Placeholder 1">
            <a:extLst>
              <a:ext uri="{FF2B5EF4-FFF2-40B4-BE49-F238E27FC236}">
                <a16:creationId xmlns:a16="http://schemas.microsoft.com/office/drawing/2014/main" id="{74908883-3863-400D-9BF7-0EB36E081C91}"/>
              </a:ext>
            </a:extLst>
          </p:cNvPr>
          <p:cNvSpPr>
            <a:spLocks noGrp="1"/>
          </p:cNvSpPr>
          <p:nvPr>
            <p:ph type="sldNum" sz="quarter" idx="12"/>
          </p:nvPr>
        </p:nvSpPr>
        <p:spPr/>
        <p:txBody>
          <a:bodyPr/>
          <a:lstStyle/>
          <a:p>
            <a:fld id="{C82A8714-C4A1-614E-B309-DB23F8B4D841}" type="slidenum">
              <a:rPr lang="en-US" smtClean="0"/>
              <a:t>2</a:t>
            </a:fld>
            <a:endParaRPr lang="en-US"/>
          </a:p>
        </p:txBody>
      </p:sp>
      <p:pic>
        <p:nvPicPr>
          <p:cNvPr id="8" name="Picture 7">
            <a:extLst>
              <a:ext uri="{FF2B5EF4-FFF2-40B4-BE49-F238E27FC236}">
                <a16:creationId xmlns:a16="http://schemas.microsoft.com/office/drawing/2014/main" id="{A8E7C457-E11A-A24C-A2CE-5F206664FCF4}"/>
              </a:ext>
            </a:extLst>
          </p:cNvPr>
          <p:cNvPicPr>
            <a:picLocks noChangeAspect="1"/>
          </p:cNvPicPr>
          <p:nvPr/>
        </p:nvPicPr>
        <p:blipFill>
          <a:blip r:embed="rId3"/>
          <a:srcRect/>
          <a:stretch/>
        </p:blipFill>
        <p:spPr>
          <a:xfrm>
            <a:off x="263516" y="1652031"/>
            <a:ext cx="8616967" cy="4469925"/>
          </a:xfrm>
          <a:prstGeom prst="rect">
            <a:avLst/>
          </a:prstGeom>
        </p:spPr>
      </p:pic>
      <p:sp>
        <p:nvSpPr>
          <p:cNvPr id="7" name="Oval Callout 6"/>
          <p:cNvSpPr>
            <a:spLocks noChangeArrowheads="1"/>
          </p:cNvSpPr>
          <p:nvPr/>
        </p:nvSpPr>
        <p:spPr bwMode="auto">
          <a:xfrm rot="21056995">
            <a:off x="66961" y="2466233"/>
            <a:ext cx="924560" cy="924560"/>
          </a:xfrm>
          <a:prstGeom prst="wedgeEllipseCallout">
            <a:avLst>
              <a:gd name="adj1" fmla="val 13077"/>
              <a:gd name="adj2" fmla="val 188789"/>
            </a:avLst>
          </a:prstGeom>
          <a:solidFill>
            <a:schemeClr val="tx1">
              <a:lumMod val="65000"/>
              <a:lumOff val="35000"/>
            </a:schemeClr>
          </a:solidFill>
          <a:ln w="9525">
            <a:solidFill>
              <a:schemeClr val="tx1">
                <a:lumMod val="50000"/>
                <a:lumOff val="50000"/>
              </a:schemeClr>
            </a:solidFill>
            <a:miter lim="800000"/>
            <a:headEnd/>
            <a:tailEnd/>
          </a:ln>
          <a:effectLst>
            <a:outerShdw dist="23000" dir="5400000" rotWithShape="0">
              <a:srgbClr val="808080">
                <a:alpha val="34998"/>
              </a:srgbClr>
            </a:outerShdw>
          </a:effectLst>
        </p:spPr>
        <p:txBody>
          <a:bodyPr rot="0" vert="horz" wrap="square" lIns="91440" tIns="45720" rIns="91440" bIns="45720" anchor="ctr" anchorCtr="0" upright="1">
            <a:noAutofit/>
          </a:bodyPr>
          <a:lstStyle/>
          <a:p>
            <a:pPr marL="0" marR="0" algn="ctr">
              <a:spcBef>
                <a:spcPts val="0"/>
              </a:spcBef>
              <a:spcAft>
                <a:spcPts val="600"/>
              </a:spcAft>
            </a:pPr>
            <a:r>
              <a:rPr lang="en-US" sz="1100" dirty="0">
                <a:solidFill>
                  <a:srgbClr val="FFFFFF"/>
                </a:solidFill>
                <a:effectLst/>
                <a:latin typeface="Arial"/>
                <a:ea typeface="Times New Roman"/>
              </a:rPr>
              <a:t>You are here</a:t>
            </a:r>
            <a:endParaRPr lang="en-US" sz="1100" dirty="0">
              <a:effectLst/>
              <a:latin typeface="Arial"/>
              <a:ea typeface="Times New Roman"/>
            </a:endParaRPr>
          </a:p>
        </p:txBody>
      </p:sp>
    </p:spTree>
    <p:extLst>
      <p:ext uri="{BB962C8B-B14F-4D97-AF65-F5344CB8AC3E}">
        <p14:creationId xmlns:p14="http://schemas.microsoft.com/office/powerpoint/2010/main" val="17069837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ecosystem?</a:t>
            </a:r>
          </a:p>
        </p:txBody>
      </p:sp>
      <p:sp>
        <p:nvSpPr>
          <p:cNvPr id="4" name="Content Placeholder 3"/>
          <p:cNvSpPr>
            <a:spLocks noGrp="1"/>
          </p:cNvSpPr>
          <p:nvPr>
            <p:ph sz="half" idx="2"/>
          </p:nvPr>
        </p:nvSpPr>
        <p:spPr>
          <a:xfrm>
            <a:off x="762000" y="1600200"/>
            <a:ext cx="7924800" cy="4525963"/>
          </a:xfrm>
        </p:spPr>
        <p:txBody>
          <a:bodyPr/>
          <a:lstStyle/>
          <a:p>
            <a:pPr marL="0" indent="0">
              <a:buNone/>
            </a:pPr>
            <a:r>
              <a:rPr lang="en-US" dirty="0"/>
              <a:t>An ecosystem is a group of living and nonliving things in a place that has a specific climate, landforms, soil types, and vegetation. </a:t>
            </a:r>
          </a:p>
          <a:p>
            <a:pPr marL="0" indent="0">
              <a:buNone/>
            </a:pPr>
            <a:endParaRPr lang="en-US" dirty="0"/>
          </a:p>
          <a:p>
            <a:pPr marL="0" indent="0">
              <a:buNone/>
            </a:pPr>
            <a:r>
              <a:rPr lang="en-US" dirty="0"/>
              <a:t>What types of ecosystems can </a:t>
            </a:r>
            <a:r>
              <a:rPr lang="en-US"/>
              <a:t>you name?</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4204072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510398" cy="609600"/>
          </a:xfrm>
        </p:spPr>
        <p:txBody>
          <a:bodyPr>
            <a:normAutofit/>
          </a:bodyPr>
          <a:lstStyle/>
          <a:p>
            <a:r>
              <a:rPr lang="en-US" sz="2800" dirty="0"/>
              <a:t>Where is the meadow ecosystem?</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pic>
        <p:nvPicPr>
          <p:cNvPr id="4" name="Picture 3" descr="Example Map for MSU.png"/>
          <p:cNvPicPr>
            <a:picLocks noChangeAspect="1"/>
          </p:cNvPicPr>
          <p:nvPr/>
        </p:nvPicPr>
        <p:blipFill rotWithShape="1">
          <a:blip r:embed="rId3">
            <a:extLst>
              <a:ext uri="{28A0092B-C50C-407E-A947-70E740481C1C}">
                <a14:useLocalDpi xmlns:a14="http://schemas.microsoft.com/office/drawing/2010/main" val="0"/>
              </a:ext>
            </a:extLst>
          </a:blip>
          <a:srcRect l="15144" t="9108" r="6715" b="7011"/>
          <a:stretch/>
        </p:blipFill>
        <p:spPr>
          <a:xfrm>
            <a:off x="1295400" y="1340696"/>
            <a:ext cx="6851069" cy="4699696"/>
          </a:xfrm>
          <a:prstGeom prst="rect">
            <a:avLst/>
          </a:prstGeom>
        </p:spPr>
      </p:pic>
    </p:spTree>
    <p:extLst>
      <p:ext uri="{BB962C8B-B14F-4D97-AF65-F5344CB8AC3E}">
        <p14:creationId xmlns:p14="http://schemas.microsoft.com/office/powerpoint/2010/main" val="19013995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02" y="152400"/>
            <a:ext cx="8653398" cy="1447800"/>
          </a:xfrm>
        </p:spPr>
        <p:txBody>
          <a:bodyPr>
            <a:normAutofit/>
          </a:bodyPr>
          <a:lstStyle/>
          <a:p>
            <a:r>
              <a:rPr lang="en-US" sz="2800" dirty="0"/>
              <a:t>Meadow ecosystem is outlined in red.</a:t>
            </a:r>
            <a:br>
              <a:rPr lang="en-US" sz="2800" dirty="0"/>
            </a:br>
            <a:r>
              <a:rPr lang="en-US" sz="2800" dirty="0"/>
              <a:t>The rest of the image is a forest ecosystem.</a:t>
            </a:r>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pic>
        <p:nvPicPr>
          <p:cNvPr id="11" name="Picture 10" descr="Example Map for MSU.png"/>
          <p:cNvPicPr>
            <a:picLocks noChangeAspect="1"/>
          </p:cNvPicPr>
          <p:nvPr/>
        </p:nvPicPr>
        <p:blipFill rotWithShape="1">
          <a:blip r:embed="rId3">
            <a:extLst>
              <a:ext uri="{28A0092B-C50C-407E-A947-70E740481C1C}">
                <a14:useLocalDpi xmlns:a14="http://schemas.microsoft.com/office/drawing/2010/main" val="0"/>
              </a:ext>
            </a:extLst>
          </a:blip>
          <a:srcRect l="15144" t="9108" r="6715" b="7011"/>
          <a:stretch/>
        </p:blipFill>
        <p:spPr>
          <a:xfrm>
            <a:off x="1143000" y="1524000"/>
            <a:ext cx="6851069" cy="4699696"/>
          </a:xfrm>
          <a:prstGeom prst="rect">
            <a:avLst/>
          </a:prstGeom>
        </p:spPr>
      </p:pic>
      <p:sp>
        <p:nvSpPr>
          <p:cNvPr id="13" name="Freeform 12"/>
          <p:cNvSpPr/>
          <p:nvPr/>
        </p:nvSpPr>
        <p:spPr>
          <a:xfrm>
            <a:off x="4491262" y="2936022"/>
            <a:ext cx="1889740" cy="774852"/>
          </a:xfrm>
          <a:custGeom>
            <a:avLst/>
            <a:gdLst>
              <a:gd name="connsiteX0" fmla="*/ 1497450 w 1889740"/>
              <a:gd name="connsiteY0" fmla="*/ 46604 h 774852"/>
              <a:gd name="connsiteX1" fmla="*/ 1590659 w 1889740"/>
              <a:gd name="connsiteY1" fmla="*/ 122334 h 774852"/>
              <a:gd name="connsiteX2" fmla="*/ 1602311 w 1889740"/>
              <a:gd name="connsiteY2" fmla="*/ 133985 h 774852"/>
              <a:gd name="connsiteX3" fmla="*/ 1625613 w 1889740"/>
              <a:gd name="connsiteY3" fmla="*/ 180589 h 774852"/>
              <a:gd name="connsiteX4" fmla="*/ 1643090 w 1889740"/>
              <a:gd name="connsiteY4" fmla="*/ 227192 h 774852"/>
              <a:gd name="connsiteX5" fmla="*/ 1660567 w 1889740"/>
              <a:gd name="connsiteY5" fmla="*/ 244669 h 774852"/>
              <a:gd name="connsiteX6" fmla="*/ 1672218 w 1889740"/>
              <a:gd name="connsiteY6" fmla="*/ 267970 h 774852"/>
              <a:gd name="connsiteX7" fmla="*/ 1678043 w 1889740"/>
              <a:gd name="connsiteY7" fmla="*/ 285447 h 774852"/>
              <a:gd name="connsiteX8" fmla="*/ 1695520 w 1889740"/>
              <a:gd name="connsiteY8" fmla="*/ 297098 h 774852"/>
              <a:gd name="connsiteX9" fmla="*/ 1707171 w 1889740"/>
              <a:gd name="connsiteY9" fmla="*/ 314574 h 774852"/>
              <a:gd name="connsiteX10" fmla="*/ 1730474 w 1889740"/>
              <a:gd name="connsiteY10" fmla="*/ 320399 h 774852"/>
              <a:gd name="connsiteX11" fmla="*/ 1765427 w 1889740"/>
              <a:gd name="connsiteY11" fmla="*/ 337876 h 774852"/>
              <a:gd name="connsiteX12" fmla="*/ 1771253 w 1889740"/>
              <a:gd name="connsiteY12" fmla="*/ 355352 h 774852"/>
              <a:gd name="connsiteX13" fmla="*/ 1777079 w 1889740"/>
              <a:gd name="connsiteY13" fmla="*/ 378654 h 774852"/>
              <a:gd name="connsiteX14" fmla="*/ 1800381 w 1889740"/>
              <a:gd name="connsiteY14" fmla="*/ 384479 h 774852"/>
              <a:gd name="connsiteX15" fmla="*/ 1841160 w 1889740"/>
              <a:gd name="connsiteY15" fmla="*/ 413606 h 774852"/>
              <a:gd name="connsiteX16" fmla="*/ 1876114 w 1889740"/>
              <a:gd name="connsiteY16" fmla="*/ 454384 h 774852"/>
              <a:gd name="connsiteX17" fmla="*/ 1881939 w 1889740"/>
              <a:gd name="connsiteY17" fmla="*/ 553417 h 774852"/>
              <a:gd name="connsiteX18" fmla="*/ 1870288 w 1889740"/>
              <a:gd name="connsiteY18" fmla="*/ 570893 h 774852"/>
              <a:gd name="connsiteX19" fmla="*/ 1852811 w 1889740"/>
              <a:gd name="connsiteY19" fmla="*/ 576719 h 774852"/>
              <a:gd name="connsiteX20" fmla="*/ 1823683 w 1889740"/>
              <a:gd name="connsiteY20" fmla="*/ 611671 h 774852"/>
              <a:gd name="connsiteX21" fmla="*/ 1689695 w 1889740"/>
              <a:gd name="connsiteY21" fmla="*/ 629148 h 774852"/>
              <a:gd name="connsiteX22" fmla="*/ 1660567 w 1889740"/>
              <a:gd name="connsiteY22" fmla="*/ 658275 h 774852"/>
              <a:gd name="connsiteX23" fmla="*/ 1625613 w 1889740"/>
              <a:gd name="connsiteY23" fmla="*/ 669926 h 774852"/>
              <a:gd name="connsiteX24" fmla="*/ 1579008 w 1889740"/>
              <a:gd name="connsiteY24" fmla="*/ 681577 h 774852"/>
              <a:gd name="connsiteX25" fmla="*/ 1538229 w 1889740"/>
              <a:gd name="connsiteY25" fmla="*/ 728180 h 774852"/>
              <a:gd name="connsiteX26" fmla="*/ 1532404 w 1889740"/>
              <a:gd name="connsiteY26" fmla="*/ 745656 h 774852"/>
              <a:gd name="connsiteX27" fmla="*/ 1485799 w 1889740"/>
              <a:gd name="connsiteY27" fmla="*/ 751482 h 774852"/>
              <a:gd name="connsiteX28" fmla="*/ 1468322 w 1889740"/>
              <a:gd name="connsiteY28" fmla="*/ 734006 h 774852"/>
              <a:gd name="connsiteX29" fmla="*/ 1380938 w 1889740"/>
              <a:gd name="connsiteY29" fmla="*/ 716529 h 774852"/>
              <a:gd name="connsiteX30" fmla="*/ 1334333 w 1889740"/>
              <a:gd name="connsiteY30" fmla="*/ 728180 h 774852"/>
              <a:gd name="connsiteX31" fmla="*/ 1276077 w 1889740"/>
              <a:gd name="connsiteY31" fmla="*/ 763133 h 774852"/>
              <a:gd name="connsiteX32" fmla="*/ 1229473 w 1889740"/>
              <a:gd name="connsiteY32" fmla="*/ 768958 h 774852"/>
              <a:gd name="connsiteX33" fmla="*/ 1211996 w 1889740"/>
              <a:gd name="connsiteY33" fmla="*/ 774784 h 774852"/>
              <a:gd name="connsiteX34" fmla="*/ 1177042 w 1889740"/>
              <a:gd name="connsiteY34" fmla="*/ 763133 h 774852"/>
              <a:gd name="connsiteX35" fmla="*/ 1083833 w 1889740"/>
              <a:gd name="connsiteY35" fmla="*/ 757307 h 774852"/>
              <a:gd name="connsiteX36" fmla="*/ 1072181 w 1889740"/>
              <a:gd name="connsiteY36" fmla="*/ 739831 h 774852"/>
              <a:gd name="connsiteX37" fmla="*/ 1043054 w 1889740"/>
              <a:gd name="connsiteY37" fmla="*/ 699053 h 774852"/>
              <a:gd name="connsiteX38" fmla="*/ 978972 w 1889740"/>
              <a:gd name="connsiteY38" fmla="*/ 681577 h 774852"/>
              <a:gd name="connsiteX39" fmla="*/ 967321 w 1889740"/>
              <a:gd name="connsiteY39" fmla="*/ 664100 h 774852"/>
              <a:gd name="connsiteX40" fmla="*/ 949844 w 1889740"/>
              <a:gd name="connsiteY40" fmla="*/ 658275 h 774852"/>
              <a:gd name="connsiteX41" fmla="*/ 844983 w 1889740"/>
              <a:gd name="connsiteY41" fmla="*/ 664100 h 774852"/>
              <a:gd name="connsiteX42" fmla="*/ 827506 w 1889740"/>
              <a:gd name="connsiteY42" fmla="*/ 675751 h 774852"/>
              <a:gd name="connsiteX43" fmla="*/ 792553 w 1889740"/>
              <a:gd name="connsiteY43" fmla="*/ 687402 h 774852"/>
              <a:gd name="connsiteX44" fmla="*/ 775076 w 1889740"/>
              <a:gd name="connsiteY44" fmla="*/ 681577 h 774852"/>
              <a:gd name="connsiteX45" fmla="*/ 769251 w 1889740"/>
              <a:gd name="connsiteY45" fmla="*/ 664100 h 774852"/>
              <a:gd name="connsiteX46" fmla="*/ 757599 w 1889740"/>
              <a:gd name="connsiteY46" fmla="*/ 646624 h 774852"/>
              <a:gd name="connsiteX47" fmla="*/ 751774 w 1889740"/>
              <a:gd name="connsiteY47" fmla="*/ 629148 h 774852"/>
              <a:gd name="connsiteX48" fmla="*/ 734297 w 1889740"/>
              <a:gd name="connsiteY48" fmla="*/ 623322 h 774852"/>
              <a:gd name="connsiteX49" fmla="*/ 617785 w 1889740"/>
              <a:gd name="connsiteY49" fmla="*/ 617497 h 774852"/>
              <a:gd name="connsiteX50" fmla="*/ 582831 w 1889740"/>
              <a:gd name="connsiteY50" fmla="*/ 600020 h 774852"/>
              <a:gd name="connsiteX51" fmla="*/ 571180 w 1889740"/>
              <a:gd name="connsiteY51" fmla="*/ 565068 h 774852"/>
              <a:gd name="connsiteX52" fmla="*/ 606134 w 1889740"/>
              <a:gd name="connsiteY52" fmla="*/ 547592 h 774852"/>
              <a:gd name="connsiteX53" fmla="*/ 646913 w 1889740"/>
              <a:gd name="connsiteY53" fmla="*/ 518464 h 774852"/>
              <a:gd name="connsiteX54" fmla="*/ 646913 w 1889740"/>
              <a:gd name="connsiteY54" fmla="*/ 483512 h 774852"/>
              <a:gd name="connsiteX55" fmla="*/ 635262 w 1889740"/>
              <a:gd name="connsiteY55" fmla="*/ 425257 h 774852"/>
              <a:gd name="connsiteX56" fmla="*/ 611959 w 1889740"/>
              <a:gd name="connsiteY56" fmla="*/ 390305 h 774852"/>
              <a:gd name="connsiteX57" fmla="*/ 588657 w 1889740"/>
              <a:gd name="connsiteY57" fmla="*/ 355352 h 774852"/>
              <a:gd name="connsiteX58" fmla="*/ 547878 w 1889740"/>
              <a:gd name="connsiteY58" fmla="*/ 349527 h 774852"/>
              <a:gd name="connsiteX59" fmla="*/ 425540 w 1889740"/>
              <a:gd name="connsiteY59" fmla="*/ 355352 h 774852"/>
              <a:gd name="connsiteX60" fmla="*/ 396412 w 1889740"/>
              <a:gd name="connsiteY60" fmla="*/ 372828 h 774852"/>
              <a:gd name="connsiteX61" fmla="*/ 378936 w 1889740"/>
              <a:gd name="connsiteY61" fmla="*/ 378654 h 774852"/>
              <a:gd name="connsiteX62" fmla="*/ 367284 w 1889740"/>
              <a:gd name="connsiteY62" fmla="*/ 390305 h 774852"/>
              <a:gd name="connsiteX63" fmla="*/ 279901 w 1889740"/>
              <a:gd name="connsiteY63" fmla="*/ 413606 h 774852"/>
              <a:gd name="connsiteX64" fmla="*/ 215819 w 1889740"/>
              <a:gd name="connsiteY64" fmla="*/ 436908 h 774852"/>
              <a:gd name="connsiteX65" fmla="*/ 105133 w 1889740"/>
              <a:gd name="connsiteY65" fmla="*/ 431083 h 774852"/>
              <a:gd name="connsiteX66" fmla="*/ 93481 w 1889740"/>
              <a:gd name="connsiteY66" fmla="*/ 419432 h 774852"/>
              <a:gd name="connsiteX67" fmla="*/ 76005 w 1889740"/>
              <a:gd name="connsiteY67" fmla="*/ 407781 h 774852"/>
              <a:gd name="connsiteX68" fmla="*/ 41051 w 1889740"/>
              <a:gd name="connsiteY68" fmla="*/ 396130 h 774852"/>
              <a:gd name="connsiteX69" fmla="*/ 23574 w 1889740"/>
              <a:gd name="connsiteY69" fmla="*/ 384479 h 774852"/>
              <a:gd name="connsiteX70" fmla="*/ 6098 w 1889740"/>
              <a:gd name="connsiteY70" fmla="*/ 349527 h 774852"/>
              <a:gd name="connsiteX71" fmla="*/ 6098 w 1889740"/>
              <a:gd name="connsiteY71" fmla="*/ 192240 h 774852"/>
              <a:gd name="connsiteX72" fmla="*/ 41051 w 1889740"/>
              <a:gd name="connsiteY72" fmla="*/ 168938 h 774852"/>
              <a:gd name="connsiteX73" fmla="*/ 58528 w 1889740"/>
              <a:gd name="connsiteY73" fmla="*/ 157287 h 774852"/>
              <a:gd name="connsiteX74" fmla="*/ 76005 w 1889740"/>
              <a:gd name="connsiteY74" fmla="*/ 145636 h 774852"/>
              <a:gd name="connsiteX75" fmla="*/ 93481 w 1889740"/>
              <a:gd name="connsiteY75" fmla="*/ 139811 h 774852"/>
              <a:gd name="connsiteX76" fmla="*/ 105133 w 1889740"/>
              <a:gd name="connsiteY76" fmla="*/ 128160 h 774852"/>
              <a:gd name="connsiteX77" fmla="*/ 169214 w 1889740"/>
              <a:gd name="connsiteY77" fmla="*/ 99033 h 774852"/>
              <a:gd name="connsiteX78" fmla="*/ 209993 w 1889740"/>
              <a:gd name="connsiteY78" fmla="*/ 104858 h 774852"/>
              <a:gd name="connsiteX79" fmla="*/ 227470 w 1889740"/>
              <a:gd name="connsiteY79" fmla="*/ 110683 h 774852"/>
              <a:gd name="connsiteX80" fmla="*/ 309029 w 1889740"/>
              <a:gd name="connsiteY80" fmla="*/ 133985 h 774852"/>
              <a:gd name="connsiteX81" fmla="*/ 343982 w 1889740"/>
              <a:gd name="connsiteY81" fmla="*/ 145636 h 774852"/>
              <a:gd name="connsiteX82" fmla="*/ 361459 w 1889740"/>
              <a:gd name="connsiteY82" fmla="*/ 151462 h 774852"/>
              <a:gd name="connsiteX83" fmla="*/ 384761 w 1889740"/>
              <a:gd name="connsiteY83" fmla="*/ 192240 h 774852"/>
              <a:gd name="connsiteX84" fmla="*/ 419715 w 1889740"/>
              <a:gd name="connsiteY84" fmla="*/ 203891 h 774852"/>
              <a:gd name="connsiteX85" fmla="*/ 472145 w 1889740"/>
              <a:gd name="connsiteY85" fmla="*/ 198065 h 774852"/>
              <a:gd name="connsiteX86" fmla="*/ 501273 w 1889740"/>
              <a:gd name="connsiteY86" fmla="*/ 192240 h 774852"/>
              <a:gd name="connsiteX87" fmla="*/ 542052 w 1889740"/>
              <a:gd name="connsiteY87" fmla="*/ 198065 h 774852"/>
              <a:gd name="connsiteX88" fmla="*/ 547878 w 1889740"/>
              <a:gd name="connsiteY88" fmla="*/ 215541 h 774852"/>
              <a:gd name="connsiteX89" fmla="*/ 588657 w 1889740"/>
              <a:gd name="connsiteY89" fmla="*/ 192240 h 774852"/>
              <a:gd name="connsiteX90" fmla="*/ 606134 w 1889740"/>
              <a:gd name="connsiteY90" fmla="*/ 186414 h 774852"/>
              <a:gd name="connsiteX91" fmla="*/ 728471 w 1889740"/>
              <a:gd name="connsiteY91" fmla="*/ 180589 h 774852"/>
              <a:gd name="connsiteX92" fmla="*/ 740123 w 1889740"/>
              <a:gd name="connsiteY92" fmla="*/ 168938 h 774852"/>
              <a:gd name="connsiteX93" fmla="*/ 775076 w 1889740"/>
              <a:gd name="connsiteY93" fmla="*/ 157287 h 774852"/>
              <a:gd name="connsiteX94" fmla="*/ 879937 w 1889740"/>
              <a:gd name="connsiteY94" fmla="*/ 145636 h 774852"/>
              <a:gd name="connsiteX95" fmla="*/ 920716 w 1889740"/>
              <a:gd name="connsiteY95" fmla="*/ 128160 h 774852"/>
              <a:gd name="connsiteX96" fmla="*/ 932367 w 1889740"/>
              <a:gd name="connsiteY96" fmla="*/ 110683 h 774852"/>
              <a:gd name="connsiteX97" fmla="*/ 967321 w 1889740"/>
              <a:gd name="connsiteY97" fmla="*/ 87382 h 774852"/>
              <a:gd name="connsiteX98" fmla="*/ 984798 w 1889740"/>
              <a:gd name="connsiteY98" fmla="*/ 75731 h 774852"/>
              <a:gd name="connsiteX99" fmla="*/ 1060530 w 1889740"/>
              <a:gd name="connsiteY99" fmla="*/ 58254 h 774852"/>
              <a:gd name="connsiteX100" fmla="*/ 1177042 w 1889740"/>
              <a:gd name="connsiteY100" fmla="*/ 52429 h 774852"/>
              <a:gd name="connsiteX101" fmla="*/ 1270252 w 1889740"/>
              <a:gd name="connsiteY101" fmla="*/ 46604 h 774852"/>
              <a:gd name="connsiteX102" fmla="*/ 1305205 w 1889740"/>
              <a:gd name="connsiteY102" fmla="*/ 34953 h 774852"/>
              <a:gd name="connsiteX103" fmla="*/ 1363461 w 1889740"/>
              <a:gd name="connsiteY103" fmla="*/ 23302 h 774852"/>
              <a:gd name="connsiteX104" fmla="*/ 1398415 w 1889740"/>
              <a:gd name="connsiteY104" fmla="*/ 5826 h 774852"/>
              <a:gd name="connsiteX105" fmla="*/ 1415892 w 1889740"/>
              <a:gd name="connsiteY105" fmla="*/ 0 h 774852"/>
              <a:gd name="connsiteX106" fmla="*/ 1468322 w 1889740"/>
              <a:gd name="connsiteY106" fmla="*/ 5826 h 774852"/>
              <a:gd name="connsiteX107" fmla="*/ 1474148 w 1889740"/>
              <a:gd name="connsiteY107" fmla="*/ 23302 h 774852"/>
              <a:gd name="connsiteX108" fmla="*/ 1485799 w 1889740"/>
              <a:gd name="connsiteY108" fmla="*/ 40778 h 774852"/>
              <a:gd name="connsiteX109" fmla="*/ 1497450 w 1889740"/>
              <a:gd name="connsiteY109" fmla="*/ 46604 h 77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889740" h="774852">
                <a:moveTo>
                  <a:pt x="1497450" y="46604"/>
                </a:moveTo>
                <a:cubicBezTo>
                  <a:pt x="1514927" y="60197"/>
                  <a:pt x="1569257" y="22460"/>
                  <a:pt x="1590659" y="122334"/>
                </a:cubicBezTo>
                <a:cubicBezTo>
                  <a:pt x="1591810" y="127705"/>
                  <a:pt x="1598427" y="130101"/>
                  <a:pt x="1602311" y="133985"/>
                </a:cubicBezTo>
                <a:cubicBezTo>
                  <a:pt x="1614405" y="206553"/>
                  <a:pt x="1595274" y="144183"/>
                  <a:pt x="1625613" y="180589"/>
                </a:cubicBezTo>
                <a:cubicBezTo>
                  <a:pt x="1653884" y="214513"/>
                  <a:pt x="1623136" y="192275"/>
                  <a:pt x="1643090" y="227192"/>
                </a:cubicBezTo>
                <a:cubicBezTo>
                  <a:pt x="1647178" y="234345"/>
                  <a:pt x="1655778" y="237965"/>
                  <a:pt x="1660567" y="244669"/>
                </a:cubicBezTo>
                <a:cubicBezTo>
                  <a:pt x="1665614" y="251735"/>
                  <a:pt x="1668797" y="259988"/>
                  <a:pt x="1672218" y="267970"/>
                </a:cubicBezTo>
                <a:cubicBezTo>
                  <a:pt x="1674637" y="273614"/>
                  <a:pt x="1674207" y="280652"/>
                  <a:pt x="1678043" y="285447"/>
                </a:cubicBezTo>
                <a:cubicBezTo>
                  <a:pt x="1682417" y="290914"/>
                  <a:pt x="1689694" y="293214"/>
                  <a:pt x="1695520" y="297098"/>
                </a:cubicBezTo>
                <a:cubicBezTo>
                  <a:pt x="1699404" y="302923"/>
                  <a:pt x="1701345" y="310691"/>
                  <a:pt x="1707171" y="314574"/>
                </a:cubicBezTo>
                <a:cubicBezTo>
                  <a:pt x="1713833" y="319015"/>
                  <a:pt x="1722775" y="318199"/>
                  <a:pt x="1730474" y="320399"/>
                </a:cubicBezTo>
                <a:cubicBezTo>
                  <a:pt x="1751576" y="326428"/>
                  <a:pt x="1746281" y="325111"/>
                  <a:pt x="1765427" y="337876"/>
                </a:cubicBezTo>
                <a:cubicBezTo>
                  <a:pt x="1767369" y="343701"/>
                  <a:pt x="1769566" y="349448"/>
                  <a:pt x="1771253" y="355352"/>
                </a:cubicBezTo>
                <a:cubicBezTo>
                  <a:pt x="1773453" y="363050"/>
                  <a:pt x="1771418" y="372993"/>
                  <a:pt x="1777079" y="378654"/>
                </a:cubicBezTo>
                <a:cubicBezTo>
                  <a:pt x="1782740" y="384315"/>
                  <a:pt x="1792614" y="382537"/>
                  <a:pt x="1800381" y="384479"/>
                </a:cubicBezTo>
                <a:cubicBezTo>
                  <a:pt x="1815731" y="392154"/>
                  <a:pt x="1832077" y="397257"/>
                  <a:pt x="1841160" y="413606"/>
                </a:cubicBezTo>
                <a:cubicBezTo>
                  <a:pt x="1866324" y="458900"/>
                  <a:pt x="1833737" y="443791"/>
                  <a:pt x="1876114" y="454384"/>
                </a:cubicBezTo>
                <a:cubicBezTo>
                  <a:pt x="1891266" y="499840"/>
                  <a:pt x="1894608" y="494299"/>
                  <a:pt x="1881939" y="553417"/>
                </a:cubicBezTo>
                <a:cubicBezTo>
                  <a:pt x="1880472" y="560263"/>
                  <a:pt x="1875755" y="566519"/>
                  <a:pt x="1870288" y="570893"/>
                </a:cubicBezTo>
                <a:cubicBezTo>
                  <a:pt x="1865493" y="574729"/>
                  <a:pt x="1858637" y="574777"/>
                  <a:pt x="1852811" y="576719"/>
                </a:cubicBezTo>
                <a:cubicBezTo>
                  <a:pt x="1846534" y="586135"/>
                  <a:pt x="1834410" y="606795"/>
                  <a:pt x="1823683" y="611671"/>
                </a:cubicBezTo>
                <a:cubicBezTo>
                  <a:pt x="1788269" y="627768"/>
                  <a:pt x="1721025" y="627059"/>
                  <a:pt x="1689695" y="629148"/>
                </a:cubicBezTo>
                <a:cubicBezTo>
                  <a:pt x="1679986" y="638857"/>
                  <a:pt x="1673593" y="653933"/>
                  <a:pt x="1660567" y="658275"/>
                </a:cubicBezTo>
                <a:cubicBezTo>
                  <a:pt x="1648916" y="662159"/>
                  <a:pt x="1637656" y="667518"/>
                  <a:pt x="1625613" y="669926"/>
                </a:cubicBezTo>
                <a:cubicBezTo>
                  <a:pt x="1590463" y="676955"/>
                  <a:pt x="1605878" y="672620"/>
                  <a:pt x="1579008" y="681577"/>
                </a:cubicBezTo>
                <a:cubicBezTo>
                  <a:pt x="1551822" y="722355"/>
                  <a:pt x="1567357" y="708762"/>
                  <a:pt x="1538229" y="728180"/>
                </a:cubicBezTo>
                <a:cubicBezTo>
                  <a:pt x="1536287" y="734005"/>
                  <a:pt x="1535563" y="740391"/>
                  <a:pt x="1532404" y="745656"/>
                </a:cubicBezTo>
                <a:cubicBezTo>
                  <a:pt x="1519674" y="766871"/>
                  <a:pt x="1510525" y="755603"/>
                  <a:pt x="1485799" y="751482"/>
                </a:cubicBezTo>
                <a:cubicBezTo>
                  <a:pt x="1479973" y="745657"/>
                  <a:pt x="1472410" y="741159"/>
                  <a:pt x="1468322" y="734006"/>
                </a:cubicBezTo>
                <a:cubicBezTo>
                  <a:pt x="1440523" y="685360"/>
                  <a:pt x="1522778" y="706399"/>
                  <a:pt x="1380938" y="716529"/>
                </a:cubicBezTo>
                <a:cubicBezTo>
                  <a:pt x="1365403" y="720413"/>
                  <a:pt x="1349051" y="721872"/>
                  <a:pt x="1334333" y="728180"/>
                </a:cubicBezTo>
                <a:cubicBezTo>
                  <a:pt x="1316786" y="735700"/>
                  <a:pt x="1296628" y="757995"/>
                  <a:pt x="1276077" y="763133"/>
                </a:cubicBezTo>
                <a:cubicBezTo>
                  <a:pt x="1260889" y="766930"/>
                  <a:pt x="1245008" y="767016"/>
                  <a:pt x="1229473" y="768958"/>
                </a:cubicBezTo>
                <a:cubicBezTo>
                  <a:pt x="1223647" y="770900"/>
                  <a:pt x="1218099" y="775462"/>
                  <a:pt x="1211996" y="774784"/>
                </a:cubicBezTo>
                <a:cubicBezTo>
                  <a:pt x="1199790" y="773428"/>
                  <a:pt x="1189300" y="763899"/>
                  <a:pt x="1177042" y="763133"/>
                </a:cubicBezTo>
                <a:lnTo>
                  <a:pt x="1083833" y="757307"/>
                </a:lnTo>
                <a:cubicBezTo>
                  <a:pt x="1079949" y="751482"/>
                  <a:pt x="1075655" y="745910"/>
                  <a:pt x="1072181" y="739831"/>
                </a:cubicBezTo>
                <a:cubicBezTo>
                  <a:pt x="1062899" y="723588"/>
                  <a:pt x="1060928" y="708983"/>
                  <a:pt x="1043054" y="699053"/>
                </a:cubicBezTo>
                <a:cubicBezTo>
                  <a:pt x="1026423" y="689814"/>
                  <a:pt x="997798" y="685342"/>
                  <a:pt x="978972" y="681577"/>
                </a:cubicBezTo>
                <a:cubicBezTo>
                  <a:pt x="975088" y="675751"/>
                  <a:pt x="972788" y="668474"/>
                  <a:pt x="967321" y="664100"/>
                </a:cubicBezTo>
                <a:cubicBezTo>
                  <a:pt x="962526" y="660264"/>
                  <a:pt x="955985" y="658275"/>
                  <a:pt x="949844" y="658275"/>
                </a:cubicBezTo>
                <a:cubicBezTo>
                  <a:pt x="914836" y="658275"/>
                  <a:pt x="879937" y="662158"/>
                  <a:pt x="844983" y="664100"/>
                </a:cubicBezTo>
                <a:cubicBezTo>
                  <a:pt x="839157" y="667984"/>
                  <a:pt x="833904" y="672907"/>
                  <a:pt x="827506" y="675751"/>
                </a:cubicBezTo>
                <a:cubicBezTo>
                  <a:pt x="816283" y="680739"/>
                  <a:pt x="792553" y="687402"/>
                  <a:pt x="792553" y="687402"/>
                </a:cubicBezTo>
                <a:cubicBezTo>
                  <a:pt x="786727" y="685460"/>
                  <a:pt x="779418" y="685919"/>
                  <a:pt x="775076" y="681577"/>
                </a:cubicBezTo>
                <a:cubicBezTo>
                  <a:pt x="770734" y="677235"/>
                  <a:pt x="771997" y="669592"/>
                  <a:pt x="769251" y="664100"/>
                </a:cubicBezTo>
                <a:cubicBezTo>
                  <a:pt x="766120" y="657838"/>
                  <a:pt x="761483" y="652449"/>
                  <a:pt x="757599" y="646624"/>
                </a:cubicBezTo>
                <a:cubicBezTo>
                  <a:pt x="755657" y="640799"/>
                  <a:pt x="756116" y="633490"/>
                  <a:pt x="751774" y="629148"/>
                </a:cubicBezTo>
                <a:cubicBezTo>
                  <a:pt x="747432" y="624806"/>
                  <a:pt x="740415" y="623854"/>
                  <a:pt x="734297" y="623322"/>
                </a:cubicBezTo>
                <a:cubicBezTo>
                  <a:pt x="695557" y="619953"/>
                  <a:pt x="656622" y="619439"/>
                  <a:pt x="617785" y="617497"/>
                </a:cubicBezTo>
                <a:cubicBezTo>
                  <a:pt x="603577" y="613945"/>
                  <a:pt x="590251" y="614858"/>
                  <a:pt x="582831" y="600020"/>
                </a:cubicBezTo>
                <a:cubicBezTo>
                  <a:pt x="577339" y="589036"/>
                  <a:pt x="571180" y="565068"/>
                  <a:pt x="571180" y="565068"/>
                </a:cubicBezTo>
                <a:cubicBezTo>
                  <a:pt x="621267" y="531678"/>
                  <a:pt x="557895" y="571710"/>
                  <a:pt x="606134" y="547592"/>
                </a:cubicBezTo>
                <a:cubicBezTo>
                  <a:pt x="614655" y="543332"/>
                  <a:pt x="641632" y="522425"/>
                  <a:pt x="646913" y="518464"/>
                </a:cubicBezTo>
                <a:cubicBezTo>
                  <a:pt x="656235" y="490502"/>
                  <a:pt x="653127" y="511474"/>
                  <a:pt x="646913" y="483512"/>
                </a:cubicBezTo>
                <a:cubicBezTo>
                  <a:pt x="645744" y="478253"/>
                  <a:pt x="639902" y="434538"/>
                  <a:pt x="635262" y="425257"/>
                </a:cubicBezTo>
                <a:cubicBezTo>
                  <a:pt x="629000" y="412733"/>
                  <a:pt x="619726" y="401956"/>
                  <a:pt x="611959" y="390305"/>
                </a:cubicBezTo>
                <a:lnTo>
                  <a:pt x="588657" y="355352"/>
                </a:lnTo>
                <a:lnTo>
                  <a:pt x="547878" y="349527"/>
                </a:lnTo>
                <a:cubicBezTo>
                  <a:pt x="507099" y="351469"/>
                  <a:pt x="466225" y="351962"/>
                  <a:pt x="425540" y="355352"/>
                </a:cubicBezTo>
                <a:cubicBezTo>
                  <a:pt x="399991" y="357481"/>
                  <a:pt x="414967" y="361695"/>
                  <a:pt x="396412" y="372828"/>
                </a:cubicBezTo>
                <a:cubicBezTo>
                  <a:pt x="391147" y="375987"/>
                  <a:pt x="384761" y="376712"/>
                  <a:pt x="378936" y="378654"/>
                </a:cubicBezTo>
                <a:cubicBezTo>
                  <a:pt x="375052" y="382538"/>
                  <a:pt x="370715" y="386016"/>
                  <a:pt x="367284" y="390305"/>
                </a:cubicBezTo>
                <a:cubicBezTo>
                  <a:pt x="336111" y="429268"/>
                  <a:pt x="382420" y="405721"/>
                  <a:pt x="279901" y="413606"/>
                </a:cubicBezTo>
                <a:cubicBezTo>
                  <a:pt x="226504" y="426955"/>
                  <a:pt x="246620" y="416375"/>
                  <a:pt x="215819" y="436908"/>
                </a:cubicBezTo>
                <a:cubicBezTo>
                  <a:pt x="178924" y="434966"/>
                  <a:pt x="141708" y="436308"/>
                  <a:pt x="105133" y="431083"/>
                </a:cubicBezTo>
                <a:cubicBezTo>
                  <a:pt x="99696" y="430306"/>
                  <a:pt x="97770" y="422863"/>
                  <a:pt x="93481" y="419432"/>
                </a:cubicBezTo>
                <a:cubicBezTo>
                  <a:pt x="88014" y="415058"/>
                  <a:pt x="82403" y="410624"/>
                  <a:pt x="76005" y="407781"/>
                </a:cubicBezTo>
                <a:cubicBezTo>
                  <a:pt x="64782" y="402793"/>
                  <a:pt x="41051" y="396130"/>
                  <a:pt x="41051" y="396130"/>
                </a:cubicBezTo>
                <a:cubicBezTo>
                  <a:pt x="35225" y="392246"/>
                  <a:pt x="28525" y="389430"/>
                  <a:pt x="23574" y="384479"/>
                </a:cubicBezTo>
                <a:cubicBezTo>
                  <a:pt x="12281" y="373186"/>
                  <a:pt x="10836" y="363741"/>
                  <a:pt x="6098" y="349527"/>
                </a:cubicBezTo>
                <a:cubicBezTo>
                  <a:pt x="4505" y="325633"/>
                  <a:pt x="-6789" y="221695"/>
                  <a:pt x="6098" y="192240"/>
                </a:cubicBezTo>
                <a:cubicBezTo>
                  <a:pt x="11711" y="179411"/>
                  <a:pt x="29400" y="176705"/>
                  <a:pt x="41051" y="168938"/>
                </a:cubicBezTo>
                <a:lnTo>
                  <a:pt x="58528" y="157287"/>
                </a:lnTo>
                <a:cubicBezTo>
                  <a:pt x="64354" y="153403"/>
                  <a:pt x="69363" y="147850"/>
                  <a:pt x="76005" y="145636"/>
                </a:cubicBezTo>
                <a:lnTo>
                  <a:pt x="93481" y="139811"/>
                </a:lnTo>
                <a:cubicBezTo>
                  <a:pt x="97365" y="135927"/>
                  <a:pt x="100423" y="130986"/>
                  <a:pt x="105133" y="128160"/>
                </a:cubicBezTo>
                <a:cubicBezTo>
                  <a:pt x="137697" y="108622"/>
                  <a:pt x="142166" y="108048"/>
                  <a:pt x="169214" y="99033"/>
                </a:cubicBezTo>
                <a:cubicBezTo>
                  <a:pt x="182807" y="100975"/>
                  <a:pt x="196529" y="102165"/>
                  <a:pt x="209993" y="104858"/>
                </a:cubicBezTo>
                <a:cubicBezTo>
                  <a:pt x="216014" y="106062"/>
                  <a:pt x="221546" y="109067"/>
                  <a:pt x="227470" y="110683"/>
                </a:cubicBezTo>
                <a:cubicBezTo>
                  <a:pt x="307902" y="132618"/>
                  <a:pt x="242078" y="111668"/>
                  <a:pt x="309029" y="133985"/>
                </a:cubicBezTo>
                <a:lnTo>
                  <a:pt x="343982" y="145636"/>
                </a:lnTo>
                <a:lnTo>
                  <a:pt x="361459" y="151462"/>
                </a:lnTo>
                <a:cubicBezTo>
                  <a:pt x="366381" y="171151"/>
                  <a:pt x="364608" y="181044"/>
                  <a:pt x="384761" y="192240"/>
                </a:cubicBezTo>
                <a:cubicBezTo>
                  <a:pt x="395497" y="198204"/>
                  <a:pt x="419715" y="203891"/>
                  <a:pt x="419715" y="203891"/>
                </a:cubicBezTo>
                <a:cubicBezTo>
                  <a:pt x="437192" y="201949"/>
                  <a:pt x="454737" y="200552"/>
                  <a:pt x="472145" y="198065"/>
                </a:cubicBezTo>
                <a:cubicBezTo>
                  <a:pt x="481947" y="196665"/>
                  <a:pt x="491371" y="192240"/>
                  <a:pt x="501273" y="192240"/>
                </a:cubicBezTo>
                <a:cubicBezTo>
                  <a:pt x="515004" y="192240"/>
                  <a:pt x="528459" y="196123"/>
                  <a:pt x="542052" y="198065"/>
                </a:cubicBezTo>
                <a:cubicBezTo>
                  <a:pt x="543994" y="203890"/>
                  <a:pt x="541974" y="213854"/>
                  <a:pt x="547878" y="215541"/>
                </a:cubicBezTo>
                <a:cubicBezTo>
                  <a:pt x="603066" y="231309"/>
                  <a:pt x="571725" y="209171"/>
                  <a:pt x="588657" y="192240"/>
                </a:cubicBezTo>
                <a:cubicBezTo>
                  <a:pt x="592999" y="187898"/>
                  <a:pt x="600014" y="186924"/>
                  <a:pt x="606134" y="186414"/>
                </a:cubicBezTo>
                <a:cubicBezTo>
                  <a:pt x="646818" y="183024"/>
                  <a:pt x="687692" y="182531"/>
                  <a:pt x="728471" y="180589"/>
                </a:cubicBezTo>
                <a:cubicBezTo>
                  <a:pt x="732355" y="176705"/>
                  <a:pt x="735210" y="171394"/>
                  <a:pt x="740123" y="168938"/>
                </a:cubicBezTo>
                <a:cubicBezTo>
                  <a:pt x="751108" y="163446"/>
                  <a:pt x="763161" y="160265"/>
                  <a:pt x="775076" y="157287"/>
                </a:cubicBezTo>
                <a:cubicBezTo>
                  <a:pt x="824821" y="144852"/>
                  <a:pt x="790393" y="152032"/>
                  <a:pt x="879937" y="145636"/>
                </a:cubicBezTo>
                <a:cubicBezTo>
                  <a:pt x="892079" y="141589"/>
                  <a:pt x="911117" y="136160"/>
                  <a:pt x="920716" y="128160"/>
                </a:cubicBezTo>
                <a:cubicBezTo>
                  <a:pt x="926095" y="123678"/>
                  <a:pt x="927098" y="115293"/>
                  <a:pt x="932367" y="110683"/>
                </a:cubicBezTo>
                <a:cubicBezTo>
                  <a:pt x="942905" y="101462"/>
                  <a:pt x="955670" y="95149"/>
                  <a:pt x="967321" y="87382"/>
                </a:cubicBezTo>
                <a:cubicBezTo>
                  <a:pt x="973147" y="83498"/>
                  <a:pt x="978156" y="77945"/>
                  <a:pt x="984798" y="75731"/>
                </a:cubicBezTo>
                <a:cubicBezTo>
                  <a:pt x="1032777" y="59738"/>
                  <a:pt x="1007593" y="65817"/>
                  <a:pt x="1060530" y="58254"/>
                </a:cubicBezTo>
                <a:cubicBezTo>
                  <a:pt x="1121341" y="37986"/>
                  <a:pt x="1083234" y="45729"/>
                  <a:pt x="1177042" y="52429"/>
                </a:cubicBezTo>
                <a:cubicBezTo>
                  <a:pt x="1208112" y="50487"/>
                  <a:pt x="1239407" y="50810"/>
                  <a:pt x="1270252" y="46604"/>
                </a:cubicBezTo>
                <a:cubicBezTo>
                  <a:pt x="1282421" y="44945"/>
                  <a:pt x="1293162" y="37362"/>
                  <a:pt x="1305205" y="34953"/>
                </a:cubicBezTo>
                <a:cubicBezTo>
                  <a:pt x="1324624" y="31069"/>
                  <a:pt x="1344674" y="29565"/>
                  <a:pt x="1363461" y="23302"/>
                </a:cubicBezTo>
                <a:cubicBezTo>
                  <a:pt x="1407391" y="8658"/>
                  <a:pt x="1353242" y="28411"/>
                  <a:pt x="1398415" y="5826"/>
                </a:cubicBezTo>
                <a:cubicBezTo>
                  <a:pt x="1403908" y="3080"/>
                  <a:pt x="1410066" y="1942"/>
                  <a:pt x="1415892" y="0"/>
                </a:cubicBezTo>
                <a:cubicBezTo>
                  <a:pt x="1433369" y="1942"/>
                  <a:pt x="1451995" y="-705"/>
                  <a:pt x="1468322" y="5826"/>
                </a:cubicBezTo>
                <a:cubicBezTo>
                  <a:pt x="1474023" y="8106"/>
                  <a:pt x="1471402" y="17810"/>
                  <a:pt x="1474148" y="23302"/>
                </a:cubicBezTo>
                <a:cubicBezTo>
                  <a:pt x="1477279" y="29564"/>
                  <a:pt x="1479537" y="37647"/>
                  <a:pt x="1485799" y="40778"/>
                </a:cubicBezTo>
                <a:cubicBezTo>
                  <a:pt x="1492746" y="44252"/>
                  <a:pt x="1479973" y="33011"/>
                  <a:pt x="1497450" y="46604"/>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3"/>
          <p:cNvSpPr/>
          <p:nvPr/>
        </p:nvSpPr>
        <p:spPr>
          <a:xfrm>
            <a:off x="2755507" y="3786536"/>
            <a:ext cx="1812825" cy="1692406"/>
          </a:xfrm>
          <a:custGeom>
            <a:avLst/>
            <a:gdLst>
              <a:gd name="connsiteX0" fmla="*/ 739850 w 1812825"/>
              <a:gd name="connsiteY0" fmla="*/ 926245 h 1692406"/>
              <a:gd name="connsiteX1" fmla="*/ 739850 w 1812825"/>
              <a:gd name="connsiteY1" fmla="*/ 926245 h 1692406"/>
              <a:gd name="connsiteX2" fmla="*/ 768978 w 1812825"/>
              <a:gd name="connsiteY2" fmla="*/ 967024 h 1692406"/>
              <a:gd name="connsiteX3" fmla="*/ 774804 w 1812825"/>
              <a:gd name="connsiteY3" fmla="*/ 984500 h 1692406"/>
              <a:gd name="connsiteX4" fmla="*/ 838885 w 1812825"/>
              <a:gd name="connsiteY4" fmla="*/ 978674 h 1692406"/>
              <a:gd name="connsiteX5" fmla="*/ 827234 w 1812825"/>
              <a:gd name="connsiteY5" fmla="*/ 920420 h 1692406"/>
              <a:gd name="connsiteX6" fmla="*/ 809757 w 1812825"/>
              <a:gd name="connsiteY6" fmla="*/ 902944 h 1692406"/>
              <a:gd name="connsiteX7" fmla="*/ 780629 w 1812825"/>
              <a:gd name="connsiteY7" fmla="*/ 844689 h 1692406"/>
              <a:gd name="connsiteX8" fmla="*/ 745676 w 1812825"/>
              <a:gd name="connsiteY8" fmla="*/ 833038 h 1692406"/>
              <a:gd name="connsiteX9" fmla="*/ 728199 w 1812825"/>
              <a:gd name="connsiteY9" fmla="*/ 821388 h 1692406"/>
              <a:gd name="connsiteX10" fmla="*/ 722373 w 1812825"/>
              <a:gd name="connsiteY10" fmla="*/ 803911 h 1692406"/>
              <a:gd name="connsiteX11" fmla="*/ 728199 w 1812825"/>
              <a:gd name="connsiteY11" fmla="*/ 739831 h 1692406"/>
              <a:gd name="connsiteX12" fmla="*/ 745676 w 1812825"/>
              <a:gd name="connsiteY12" fmla="*/ 722355 h 1692406"/>
              <a:gd name="connsiteX13" fmla="*/ 780629 w 1812825"/>
              <a:gd name="connsiteY13" fmla="*/ 704879 h 1692406"/>
              <a:gd name="connsiteX14" fmla="*/ 803932 w 1812825"/>
              <a:gd name="connsiteY14" fmla="*/ 693228 h 1692406"/>
              <a:gd name="connsiteX15" fmla="*/ 821409 w 1812825"/>
              <a:gd name="connsiteY15" fmla="*/ 681577 h 1692406"/>
              <a:gd name="connsiteX16" fmla="*/ 862188 w 1812825"/>
              <a:gd name="connsiteY16" fmla="*/ 646624 h 1692406"/>
              <a:gd name="connsiteX17" fmla="*/ 879664 w 1812825"/>
              <a:gd name="connsiteY17" fmla="*/ 640799 h 1692406"/>
              <a:gd name="connsiteX18" fmla="*/ 891316 w 1812825"/>
              <a:gd name="connsiteY18" fmla="*/ 629148 h 1692406"/>
              <a:gd name="connsiteX19" fmla="*/ 908792 w 1812825"/>
              <a:gd name="connsiteY19" fmla="*/ 675752 h 1692406"/>
              <a:gd name="connsiteX20" fmla="*/ 920444 w 1812825"/>
              <a:gd name="connsiteY20" fmla="*/ 693228 h 1692406"/>
              <a:gd name="connsiteX21" fmla="*/ 1042781 w 1812825"/>
              <a:gd name="connsiteY21" fmla="*/ 699053 h 1692406"/>
              <a:gd name="connsiteX22" fmla="*/ 1048607 w 1812825"/>
              <a:gd name="connsiteY22" fmla="*/ 763133 h 1692406"/>
              <a:gd name="connsiteX23" fmla="*/ 1054432 w 1812825"/>
              <a:gd name="connsiteY23" fmla="*/ 780609 h 1692406"/>
              <a:gd name="connsiteX24" fmla="*/ 1060258 w 1812825"/>
              <a:gd name="connsiteY24" fmla="*/ 803911 h 1692406"/>
              <a:gd name="connsiteX25" fmla="*/ 1101037 w 1812825"/>
              <a:gd name="connsiteY25" fmla="*/ 798086 h 1692406"/>
              <a:gd name="connsiteX26" fmla="*/ 1124339 w 1812825"/>
              <a:gd name="connsiteY26" fmla="*/ 786435 h 1692406"/>
              <a:gd name="connsiteX27" fmla="*/ 1141816 w 1812825"/>
              <a:gd name="connsiteY27" fmla="*/ 780609 h 1692406"/>
              <a:gd name="connsiteX28" fmla="*/ 1153467 w 1812825"/>
              <a:gd name="connsiteY28" fmla="*/ 757308 h 1692406"/>
              <a:gd name="connsiteX29" fmla="*/ 1159293 w 1812825"/>
              <a:gd name="connsiteY29" fmla="*/ 704879 h 1692406"/>
              <a:gd name="connsiteX30" fmla="*/ 1182595 w 1812825"/>
              <a:gd name="connsiteY30" fmla="*/ 687402 h 1692406"/>
              <a:gd name="connsiteX31" fmla="*/ 1211723 w 1812825"/>
              <a:gd name="connsiteY31" fmla="*/ 664101 h 1692406"/>
              <a:gd name="connsiteX32" fmla="*/ 1229200 w 1812825"/>
              <a:gd name="connsiteY32" fmla="*/ 658275 h 1692406"/>
              <a:gd name="connsiteX33" fmla="*/ 1264154 w 1812825"/>
              <a:gd name="connsiteY33" fmla="*/ 629148 h 1692406"/>
              <a:gd name="connsiteX34" fmla="*/ 1269979 w 1812825"/>
              <a:gd name="connsiteY34" fmla="*/ 611672 h 1692406"/>
              <a:gd name="connsiteX35" fmla="*/ 1287456 w 1812825"/>
              <a:gd name="connsiteY35" fmla="*/ 605846 h 1692406"/>
              <a:gd name="connsiteX36" fmla="*/ 1339886 w 1812825"/>
              <a:gd name="connsiteY36" fmla="*/ 611672 h 1692406"/>
              <a:gd name="connsiteX37" fmla="*/ 1374840 w 1812825"/>
              <a:gd name="connsiteY37" fmla="*/ 629148 h 1692406"/>
              <a:gd name="connsiteX38" fmla="*/ 1392317 w 1812825"/>
              <a:gd name="connsiteY38" fmla="*/ 634973 h 1692406"/>
              <a:gd name="connsiteX39" fmla="*/ 1438922 w 1812825"/>
              <a:gd name="connsiteY39" fmla="*/ 623323 h 1692406"/>
              <a:gd name="connsiteX40" fmla="*/ 1468050 w 1812825"/>
              <a:gd name="connsiteY40" fmla="*/ 600021 h 1692406"/>
              <a:gd name="connsiteX41" fmla="*/ 1468050 w 1812825"/>
              <a:gd name="connsiteY41" fmla="*/ 652450 h 1692406"/>
              <a:gd name="connsiteX42" fmla="*/ 1462224 w 1812825"/>
              <a:gd name="connsiteY42" fmla="*/ 669926 h 1692406"/>
              <a:gd name="connsiteX43" fmla="*/ 1456398 w 1812825"/>
              <a:gd name="connsiteY43" fmla="*/ 687402 h 1692406"/>
              <a:gd name="connsiteX44" fmla="*/ 1462224 w 1812825"/>
              <a:gd name="connsiteY44" fmla="*/ 716530 h 1692406"/>
              <a:gd name="connsiteX45" fmla="*/ 1479701 w 1812825"/>
              <a:gd name="connsiteY45" fmla="*/ 722355 h 1692406"/>
              <a:gd name="connsiteX46" fmla="*/ 1537957 w 1812825"/>
              <a:gd name="connsiteY46" fmla="*/ 734006 h 1692406"/>
              <a:gd name="connsiteX47" fmla="*/ 1567085 w 1812825"/>
              <a:gd name="connsiteY47" fmla="*/ 739831 h 1692406"/>
              <a:gd name="connsiteX48" fmla="*/ 1602038 w 1812825"/>
              <a:gd name="connsiteY48" fmla="*/ 763133 h 1692406"/>
              <a:gd name="connsiteX49" fmla="*/ 1636992 w 1812825"/>
              <a:gd name="connsiteY49" fmla="*/ 780609 h 1692406"/>
              <a:gd name="connsiteX50" fmla="*/ 1724376 w 1812825"/>
              <a:gd name="connsiteY50" fmla="*/ 786435 h 1692406"/>
              <a:gd name="connsiteX51" fmla="*/ 1613689 w 1812825"/>
              <a:gd name="connsiteY51" fmla="*/ 902944 h 1692406"/>
              <a:gd name="connsiteX52" fmla="*/ 1596213 w 1812825"/>
              <a:gd name="connsiteY52" fmla="*/ 897118 h 1692406"/>
              <a:gd name="connsiteX53" fmla="*/ 1549608 w 1812825"/>
              <a:gd name="connsiteY53" fmla="*/ 862166 h 1692406"/>
              <a:gd name="connsiteX54" fmla="*/ 1532131 w 1812825"/>
              <a:gd name="connsiteY54" fmla="*/ 856340 h 1692406"/>
              <a:gd name="connsiteX55" fmla="*/ 1497178 w 1812825"/>
              <a:gd name="connsiteY55" fmla="*/ 862166 h 1692406"/>
              <a:gd name="connsiteX56" fmla="*/ 1503003 w 1812825"/>
              <a:gd name="connsiteY56" fmla="*/ 978674 h 1692406"/>
              <a:gd name="connsiteX57" fmla="*/ 1508829 w 1812825"/>
              <a:gd name="connsiteY57" fmla="*/ 996151 h 1692406"/>
              <a:gd name="connsiteX58" fmla="*/ 1526306 w 1812825"/>
              <a:gd name="connsiteY58" fmla="*/ 1007802 h 1692406"/>
              <a:gd name="connsiteX59" fmla="*/ 1607864 w 1812825"/>
              <a:gd name="connsiteY59" fmla="*/ 1025278 h 1692406"/>
              <a:gd name="connsiteX60" fmla="*/ 1636992 w 1812825"/>
              <a:gd name="connsiteY60" fmla="*/ 1019453 h 1692406"/>
              <a:gd name="connsiteX61" fmla="*/ 1642817 w 1812825"/>
              <a:gd name="connsiteY61" fmla="*/ 1001976 h 1692406"/>
              <a:gd name="connsiteX62" fmla="*/ 1654469 w 1812825"/>
              <a:gd name="connsiteY62" fmla="*/ 990325 h 1692406"/>
              <a:gd name="connsiteX63" fmla="*/ 1689422 w 1812825"/>
              <a:gd name="connsiteY63" fmla="*/ 972849 h 1692406"/>
              <a:gd name="connsiteX64" fmla="*/ 1724376 w 1812825"/>
              <a:gd name="connsiteY64" fmla="*/ 1001976 h 1692406"/>
              <a:gd name="connsiteX65" fmla="*/ 1747678 w 1812825"/>
              <a:gd name="connsiteY65" fmla="*/ 1036929 h 1692406"/>
              <a:gd name="connsiteX66" fmla="*/ 1759329 w 1812825"/>
              <a:gd name="connsiteY66" fmla="*/ 1060231 h 1692406"/>
              <a:gd name="connsiteX67" fmla="*/ 1770981 w 1812825"/>
              <a:gd name="connsiteY67" fmla="*/ 1095183 h 1692406"/>
              <a:gd name="connsiteX68" fmla="*/ 1800109 w 1812825"/>
              <a:gd name="connsiteY68" fmla="*/ 1130136 h 1692406"/>
              <a:gd name="connsiteX69" fmla="*/ 1805934 w 1812825"/>
              <a:gd name="connsiteY69" fmla="*/ 1211692 h 1692406"/>
              <a:gd name="connsiteX70" fmla="*/ 1794283 w 1812825"/>
              <a:gd name="connsiteY70" fmla="*/ 1229168 h 1692406"/>
              <a:gd name="connsiteX71" fmla="*/ 1747678 w 1812825"/>
              <a:gd name="connsiteY71" fmla="*/ 1240819 h 1692406"/>
              <a:gd name="connsiteX72" fmla="*/ 1724376 w 1812825"/>
              <a:gd name="connsiteY72" fmla="*/ 1275772 h 1692406"/>
              <a:gd name="connsiteX73" fmla="*/ 1695248 w 1812825"/>
              <a:gd name="connsiteY73" fmla="*/ 1316550 h 1692406"/>
              <a:gd name="connsiteX74" fmla="*/ 1666120 w 1812825"/>
              <a:gd name="connsiteY74" fmla="*/ 1310725 h 1692406"/>
              <a:gd name="connsiteX75" fmla="*/ 1648643 w 1812825"/>
              <a:gd name="connsiteY75" fmla="*/ 1304899 h 1692406"/>
              <a:gd name="connsiteX76" fmla="*/ 1613689 w 1812825"/>
              <a:gd name="connsiteY76" fmla="*/ 1299074 h 1692406"/>
              <a:gd name="connsiteX77" fmla="*/ 1526306 w 1812825"/>
              <a:gd name="connsiteY77" fmla="*/ 1287423 h 1692406"/>
              <a:gd name="connsiteX78" fmla="*/ 1473875 w 1812825"/>
              <a:gd name="connsiteY78" fmla="*/ 1293248 h 1692406"/>
              <a:gd name="connsiteX79" fmla="*/ 1456398 w 1812825"/>
              <a:gd name="connsiteY79" fmla="*/ 1310725 h 1692406"/>
              <a:gd name="connsiteX80" fmla="*/ 1450573 w 1812825"/>
              <a:gd name="connsiteY80" fmla="*/ 1328201 h 1692406"/>
              <a:gd name="connsiteX81" fmla="*/ 1462224 w 1812825"/>
              <a:gd name="connsiteY81" fmla="*/ 1491313 h 1692406"/>
              <a:gd name="connsiteX82" fmla="*/ 1433096 w 1812825"/>
              <a:gd name="connsiteY82" fmla="*/ 1567044 h 1692406"/>
              <a:gd name="connsiteX83" fmla="*/ 1386491 w 1812825"/>
              <a:gd name="connsiteY83" fmla="*/ 1578695 h 1692406"/>
              <a:gd name="connsiteX84" fmla="*/ 1369014 w 1812825"/>
              <a:gd name="connsiteY84" fmla="*/ 1613647 h 1692406"/>
              <a:gd name="connsiteX85" fmla="*/ 1339886 w 1812825"/>
              <a:gd name="connsiteY85" fmla="*/ 1642775 h 1692406"/>
              <a:gd name="connsiteX86" fmla="*/ 1275805 w 1812825"/>
              <a:gd name="connsiteY86" fmla="*/ 1654426 h 1692406"/>
              <a:gd name="connsiteX87" fmla="*/ 1258328 w 1812825"/>
              <a:gd name="connsiteY87" fmla="*/ 1642775 h 1692406"/>
              <a:gd name="connsiteX88" fmla="*/ 1223375 w 1812825"/>
              <a:gd name="connsiteY88" fmla="*/ 1648600 h 1692406"/>
              <a:gd name="connsiteX89" fmla="*/ 1211723 w 1812825"/>
              <a:gd name="connsiteY89" fmla="*/ 1596171 h 1692406"/>
              <a:gd name="connsiteX90" fmla="*/ 1205898 w 1812825"/>
              <a:gd name="connsiteY90" fmla="*/ 1578695 h 1692406"/>
              <a:gd name="connsiteX91" fmla="*/ 1188421 w 1812825"/>
              <a:gd name="connsiteY91" fmla="*/ 1561219 h 1692406"/>
              <a:gd name="connsiteX92" fmla="*/ 1165119 w 1812825"/>
              <a:gd name="connsiteY92" fmla="*/ 1555393 h 1692406"/>
              <a:gd name="connsiteX93" fmla="*/ 1147642 w 1812825"/>
              <a:gd name="connsiteY93" fmla="*/ 1549568 h 1692406"/>
              <a:gd name="connsiteX94" fmla="*/ 1060258 w 1812825"/>
              <a:gd name="connsiteY94" fmla="*/ 1561219 h 1692406"/>
              <a:gd name="connsiteX95" fmla="*/ 1042781 w 1812825"/>
              <a:gd name="connsiteY95" fmla="*/ 1572869 h 1692406"/>
              <a:gd name="connsiteX96" fmla="*/ 1025304 w 1812825"/>
              <a:gd name="connsiteY96" fmla="*/ 1578695 h 1692406"/>
              <a:gd name="connsiteX97" fmla="*/ 996176 w 1812825"/>
              <a:gd name="connsiteY97" fmla="*/ 1601997 h 1692406"/>
              <a:gd name="connsiteX98" fmla="*/ 978700 w 1812825"/>
              <a:gd name="connsiteY98" fmla="*/ 1607822 h 1692406"/>
              <a:gd name="connsiteX99" fmla="*/ 961223 w 1812825"/>
              <a:gd name="connsiteY99" fmla="*/ 1619473 h 1692406"/>
              <a:gd name="connsiteX100" fmla="*/ 897141 w 1812825"/>
              <a:gd name="connsiteY100" fmla="*/ 1636949 h 1692406"/>
              <a:gd name="connsiteX101" fmla="*/ 850536 w 1812825"/>
              <a:gd name="connsiteY101" fmla="*/ 1648600 h 1692406"/>
              <a:gd name="connsiteX102" fmla="*/ 844711 w 1812825"/>
              <a:gd name="connsiteY102" fmla="*/ 1671902 h 1692406"/>
              <a:gd name="connsiteX103" fmla="*/ 774804 w 1812825"/>
              <a:gd name="connsiteY103" fmla="*/ 1683553 h 1692406"/>
              <a:gd name="connsiteX104" fmla="*/ 757327 w 1812825"/>
              <a:gd name="connsiteY104" fmla="*/ 1671902 h 1692406"/>
              <a:gd name="connsiteX105" fmla="*/ 728199 w 1812825"/>
              <a:gd name="connsiteY105" fmla="*/ 1619473 h 1692406"/>
              <a:gd name="connsiteX106" fmla="*/ 710722 w 1812825"/>
              <a:gd name="connsiteY106" fmla="*/ 1607822 h 1692406"/>
              <a:gd name="connsiteX107" fmla="*/ 693245 w 1812825"/>
              <a:gd name="connsiteY107" fmla="*/ 1590346 h 1692406"/>
              <a:gd name="connsiteX108" fmla="*/ 669943 w 1812825"/>
              <a:gd name="connsiteY108" fmla="*/ 1584520 h 1692406"/>
              <a:gd name="connsiteX109" fmla="*/ 652466 w 1812825"/>
              <a:gd name="connsiteY109" fmla="*/ 1578695 h 1692406"/>
              <a:gd name="connsiteX110" fmla="*/ 652466 w 1812825"/>
              <a:gd name="connsiteY110" fmla="*/ 1526266 h 1692406"/>
              <a:gd name="connsiteX111" fmla="*/ 634989 w 1812825"/>
              <a:gd name="connsiteY111" fmla="*/ 1334026 h 1692406"/>
              <a:gd name="connsiteX112" fmla="*/ 623338 w 1812825"/>
              <a:gd name="connsiteY112" fmla="*/ 1299074 h 1692406"/>
              <a:gd name="connsiteX113" fmla="*/ 611687 w 1812825"/>
              <a:gd name="connsiteY113" fmla="*/ 1264121 h 1692406"/>
              <a:gd name="connsiteX114" fmla="*/ 605861 w 1812825"/>
              <a:gd name="connsiteY114" fmla="*/ 1246645 h 1692406"/>
              <a:gd name="connsiteX115" fmla="*/ 530129 w 1812825"/>
              <a:gd name="connsiteY115" fmla="*/ 1211692 h 1692406"/>
              <a:gd name="connsiteX116" fmla="*/ 501001 w 1812825"/>
              <a:gd name="connsiteY116" fmla="*/ 1252470 h 1692406"/>
              <a:gd name="connsiteX117" fmla="*/ 495175 w 1812825"/>
              <a:gd name="connsiteY117" fmla="*/ 1269946 h 1692406"/>
              <a:gd name="connsiteX118" fmla="*/ 489350 w 1812825"/>
              <a:gd name="connsiteY118" fmla="*/ 1287423 h 1692406"/>
              <a:gd name="connsiteX119" fmla="*/ 466047 w 1812825"/>
              <a:gd name="connsiteY119" fmla="*/ 1275772 h 1692406"/>
              <a:gd name="connsiteX120" fmla="*/ 436919 w 1812825"/>
              <a:gd name="connsiteY120" fmla="*/ 1252470 h 1692406"/>
              <a:gd name="connsiteX121" fmla="*/ 396140 w 1812825"/>
              <a:gd name="connsiteY121" fmla="*/ 1229168 h 1692406"/>
              <a:gd name="connsiteX122" fmla="*/ 332059 w 1812825"/>
              <a:gd name="connsiteY122" fmla="*/ 1211692 h 1692406"/>
              <a:gd name="connsiteX123" fmla="*/ 297105 w 1812825"/>
              <a:gd name="connsiteY123" fmla="*/ 1188390 h 1692406"/>
              <a:gd name="connsiteX124" fmla="*/ 262151 w 1812825"/>
              <a:gd name="connsiteY124" fmla="*/ 1159263 h 1692406"/>
              <a:gd name="connsiteX125" fmla="*/ 238849 w 1812825"/>
              <a:gd name="connsiteY125" fmla="*/ 1124310 h 1692406"/>
              <a:gd name="connsiteX126" fmla="*/ 233023 w 1812825"/>
              <a:gd name="connsiteY126" fmla="*/ 1106834 h 1692406"/>
              <a:gd name="connsiteX127" fmla="*/ 215547 w 1812825"/>
              <a:gd name="connsiteY127" fmla="*/ 1095183 h 1692406"/>
              <a:gd name="connsiteX128" fmla="*/ 203895 w 1812825"/>
              <a:gd name="connsiteY128" fmla="*/ 1083532 h 1692406"/>
              <a:gd name="connsiteX129" fmla="*/ 180593 w 1812825"/>
              <a:gd name="connsiteY129" fmla="*/ 1054405 h 1692406"/>
              <a:gd name="connsiteX130" fmla="*/ 151465 w 1812825"/>
              <a:gd name="connsiteY130" fmla="*/ 1031103 h 1692406"/>
              <a:gd name="connsiteX131" fmla="*/ 139814 w 1812825"/>
              <a:gd name="connsiteY131" fmla="*/ 1013627 h 1692406"/>
              <a:gd name="connsiteX132" fmla="*/ 110686 w 1812825"/>
              <a:gd name="connsiteY132" fmla="*/ 984500 h 1692406"/>
              <a:gd name="connsiteX133" fmla="*/ 104860 w 1812825"/>
              <a:gd name="connsiteY133" fmla="*/ 967024 h 1692406"/>
              <a:gd name="connsiteX134" fmla="*/ 99035 w 1812825"/>
              <a:gd name="connsiteY134" fmla="*/ 937896 h 1692406"/>
              <a:gd name="connsiteX135" fmla="*/ 93209 w 1812825"/>
              <a:gd name="connsiteY135" fmla="*/ 879642 h 1692406"/>
              <a:gd name="connsiteX136" fmla="*/ 64081 w 1812825"/>
              <a:gd name="connsiteY136" fmla="*/ 850515 h 1692406"/>
              <a:gd name="connsiteX137" fmla="*/ 0 w 1812825"/>
              <a:gd name="connsiteY137" fmla="*/ 844689 h 1692406"/>
              <a:gd name="connsiteX138" fmla="*/ 11651 w 1812825"/>
              <a:gd name="connsiteY138" fmla="*/ 768959 h 1692406"/>
              <a:gd name="connsiteX139" fmla="*/ 23302 w 1812825"/>
              <a:gd name="connsiteY139" fmla="*/ 745657 h 1692406"/>
              <a:gd name="connsiteX140" fmla="*/ 29128 w 1812825"/>
              <a:gd name="connsiteY140" fmla="*/ 716530 h 1692406"/>
              <a:gd name="connsiteX141" fmla="*/ 34953 w 1812825"/>
              <a:gd name="connsiteY141" fmla="*/ 664101 h 1692406"/>
              <a:gd name="connsiteX142" fmla="*/ 52430 w 1812825"/>
              <a:gd name="connsiteY142" fmla="*/ 600021 h 1692406"/>
              <a:gd name="connsiteX143" fmla="*/ 58256 w 1812825"/>
              <a:gd name="connsiteY143" fmla="*/ 576719 h 1692406"/>
              <a:gd name="connsiteX144" fmla="*/ 64081 w 1812825"/>
              <a:gd name="connsiteY144" fmla="*/ 547592 h 1692406"/>
              <a:gd name="connsiteX145" fmla="*/ 81558 w 1812825"/>
              <a:gd name="connsiteY145" fmla="*/ 530116 h 1692406"/>
              <a:gd name="connsiteX146" fmla="*/ 87383 w 1812825"/>
              <a:gd name="connsiteY146" fmla="*/ 512639 h 1692406"/>
              <a:gd name="connsiteX147" fmla="*/ 104860 w 1812825"/>
              <a:gd name="connsiteY147" fmla="*/ 500988 h 1692406"/>
              <a:gd name="connsiteX148" fmla="*/ 122337 w 1812825"/>
              <a:gd name="connsiteY148" fmla="*/ 483512 h 1692406"/>
              <a:gd name="connsiteX149" fmla="*/ 133988 w 1812825"/>
              <a:gd name="connsiteY149" fmla="*/ 466036 h 1692406"/>
              <a:gd name="connsiteX150" fmla="*/ 151465 w 1812825"/>
              <a:gd name="connsiteY150" fmla="*/ 431083 h 1692406"/>
              <a:gd name="connsiteX151" fmla="*/ 174767 w 1812825"/>
              <a:gd name="connsiteY151" fmla="*/ 425258 h 1692406"/>
              <a:gd name="connsiteX152" fmla="*/ 186419 w 1812825"/>
              <a:gd name="connsiteY152" fmla="*/ 413607 h 1692406"/>
              <a:gd name="connsiteX153" fmla="*/ 297105 w 1812825"/>
              <a:gd name="connsiteY153" fmla="*/ 431083 h 1692406"/>
              <a:gd name="connsiteX154" fmla="*/ 355361 w 1812825"/>
              <a:gd name="connsiteY154" fmla="*/ 466036 h 1692406"/>
              <a:gd name="connsiteX155" fmla="*/ 396140 w 1812825"/>
              <a:gd name="connsiteY155" fmla="*/ 460210 h 1692406"/>
              <a:gd name="connsiteX156" fmla="*/ 384489 w 1812825"/>
              <a:gd name="connsiteY156" fmla="*/ 174764 h 1692406"/>
              <a:gd name="connsiteX157" fmla="*/ 378663 w 1812825"/>
              <a:gd name="connsiteY157" fmla="*/ 145636 h 1692406"/>
              <a:gd name="connsiteX158" fmla="*/ 396140 w 1812825"/>
              <a:gd name="connsiteY158" fmla="*/ 81557 h 1692406"/>
              <a:gd name="connsiteX159" fmla="*/ 431094 w 1812825"/>
              <a:gd name="connsiteY159" fmla="*/ 69906 h 1692406"/>
              <a:gd name="connsiteX160" fmla="*/ 448570 w 1812825"/>
              <a:gd name="connsiteY160" fmla="*/ 29128 h 1692406"/>
              <a:gd name="connsiteX161" fmla="*/ 454396 w 1812825"/>
              <a:gd name="connsiteY161" fmla="*/ 11651 h 1692406"/>
              <a:gd name="connsiteX162" fmla="*/ 471873 w 1812825"/>
              <a:gd name="connsiteY162" fmla="*/ 0 h 1692406"/>
              <a:gd name="connsiteX163" fmla="*/ 518478 w 1812825"/>
              <a:gd name="connsiteY163" fmla="*/ 29128 h 1692406"/>
              <a:gd name="connsiteX164" fmla="*/ 535954 w 1812825"/>
              <a:gd name="connsiteY164" fmla="*/ 81557 h 1692406"/>
              <a:gd name="connsiteX165" fmla="*/ 541780 w 1812825"/>
              <a:gd name="connsiteY165" fmla="*/ 99033 h 1692406"/>
              <a:gd name="connsiteX166" fmla="*/ 559257 w 1812825"/>
              <a:gd name="connsiteY166" fmla="*/ 104858 h 1692406"/>
              <a:gd name="connsiteX167" fmla="*/ 582559 w 1812825"/>
              <a:gd name="connsiteY167" fmla="*/ 133986 h 1692406"/>
              <a:gd name="connsiteX168" fmla="*/ 576734 w 1812825"/>
              <a:gd name="connsiteY168" fmla="*/ 151462 h 1692406"/>
              <a:gd name="connsiteX169" fmla="*/ 530129 w 1812825"/>
              <a:gd name="connsiteY169" fmla="*/ 157287 h 1692406"/>
              <a:gd name="connsiteX170" fmla="*/ 495175 w 1812825"/>
              <a:gd name="connsiteY170" fmla="*/ 168938 h 1692406"/>
              <a:gd name="connsiteX171" fmla="*/ 483524 w 1812825"/>
              <a:gd name="connsiteY171" fmla="*/ 203891 h 1692406"/>
              <a:gd name="connsiteX172" fmla="*/ 477698 w 1812825"/>
              <a:gd name="connsiteY172" fmla="*/ 221367 h 1692406"/>
              <a:gd name="connsiteX173" fmla="*/ 483524 w 1812825"/>
              <a:gd name="connsiteY173" fmla="*/ 355352 h 1692406"/>
              <a:gd name="connsiteX174" fmla="*/ 501001 w 1812825"/>
              <a:gd name="connsiteY174" fmla="*/ 384480 h 1692406"/>
              <a:gd name="connsiteX175" fmla="*/ 506826 w 1812825"/>
              <a:gd name="connsiteY175" fmla="*/ 407781 h 1692406"/>
              <a:gd name="connsiteX176" fmla="*/ 489350 w 1812825"/>
              <a:gd name="connsiteY176" fmla="*/ 419432 h 1692406"/>
              <a:gd name="connsiteX177" fmla="*/ 471873 w 1812825"/>
              <a:gd name="connsiteY177" fmla="*/ 454385 h 1692406"/>
              <a:gd name="connsiteX178" fmla="*/ 448570 w 1812825"/>
              <a:gd name="connsiteY178" fmla="*/ 489337 h 1692406"/>
              <a:gd name="connsiteX179" fmla="*/ 460222 w 1812825"/>
              <a:gd name="connsiteY179" fmla="*/ 553417 h 1692406"/>
              <a:gd name="connsiteX180" fmla="*/ 471873 w 1812825"/>
              <a:gd name="connsiteY180" fmla="*/ 570894 h 1692406"/>
              <a:gd name="connsiteX181" fmla="*/ 506826 w 1812825"/>
              <a:gd name="connsiteY181" fmla="*/ 582544 h 1692406"/>
              <a:gd name="connsiteX182" fmla="*/ 518478 w 1812825"/>
              <a:gd name="connsiteY182" fmla="*/ 600021 h 1692406"/>
              <a:gd name="connsiteX183" fmla="*/ 512652 w 1812825"/>
              <a:gd name="connsiteY183" fmla="*/ 652450 h 1692406"/>
              <a:gd name="connsiteX184" fmla="*/ 506826 w 1812825"/>
              <a:gd name="connsiteY184" fmla="*/ 669926 h 1692406"/>
              <a:gd name="connsiteX185" fmla="*/ 489350 w 1812825"/>
              <a:gd name="connsiteY185" fmla="*/ 687402 h 1692406"/>
              <a:gd name="connsiteX186" fmla="*/ 495175 w 1812825"/>
              <a:gd name="connsiteY186" fmla="*/ 722355 h 1692406"/>
              <a:gd name="connsiteX187" fmla="*/ 530129 w 1812825"/>
              <a:gd name="connsiteY187" fmla="*/ 734006 h 1692406"/>
              <a:gd name="connsiteX188" fmla="*/ 547606 w 1812825"/>
              <a:gd name="connsiteY188" fmla="*/ 739831 h 1692406"/>
              <a:gd name="connsiteX189" fmla="*/ 559257 w 1812825"/>
              <a:gd name="connsiteY189" fmla="*/ 763133 h 1692406"/>
              <a:gd name="connsiteX190" fmla="*/ 576734 w 1812825"/>
              <a:gd name="connsiteY190" fmla="*/ 803911 h 1692406"/>
              <a:gd name="connsiteX191" fmla="*/ 594210 w 1812825"/>
              <a:gd name="connsiteY191" fmla="*/ 815562 h 1692406"/>
              <a:gd name="connsiteX192" fmla="*/ 652466 w 1812825"/>
              <a:gd name="connsiteY192" fmla="*/ 833038 h 1692406"/>
              <a:gd name="connsiteX193" fmla="*/ 669943 w 1812825"/>
              <a:gd name="connsiteY193" fmla="*/ 850515 h 1692406"/>
              <a:gd name="connsiteX194" fmla="*/ 681594 w 1812825"/>
              <a:gd name="connsiteY194" fmla="*/ 867991 h 1692406"/>
              <a:gd name="connsiteX195" fmla="*/ 699071 w 1812825"/>
              <a:gd name="connsiteY195" fmla="*/ 873817 h 1692406"/>
              <a:gd name="connsiteX196" fmla="*/ 751501 w 1812825"/>
              <a:gd name="connsiteY196" fmla="*/ 914595 h 1692406"/>
              <a:gd name="connsiteX197" fmla="*/ 739850 w 1812825"/>
              <a:gd name="connsiteY197" fmla="*/ 926245 h 169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812825" h="1692406">
                <a:moveTo>
                  <a:pt x="739850" y="926245"/>
                </a:moveTo>
                <a:lnTo>
                  <a:pt x="739850" y="926245"/>
                </a:lnTo>
                <a:cubicBezTo>
                  <a:pt x="749559" y="939838"/>
                  <a:pt x="760383" y="952700"/>
                  <a:pt x="768978" y="967024"/>
                </a:cubicBezTo>
                <a:cubicBezTo>
                  <a:pt x="772137" y="972289"/>
                  <a:pt x="768747" y="983491"/>
                  <a:pt x="774804" y="984500"/>
                </a:cubicBezTo>
                <a:cubicBezTo>
                  <a:pt x="795961" y="988026"/>
                  <a:pt x="817525" y="980616"/>
                  <a:pt x="838885" y="978674"/>
                </a:cubicBezTo>
                <a:cubicBezTo>
                  <a:pt x="835001" y="959256"/>
                  <a:pt x="834343" y="938903"/>
                  <a:pt x="827234" y="920420"/>
                </a:cubicBezTo>
                <a:cubicBezTo>
                  <a:pt x="824276" y="912731"/>
                  <a:pt x="813758" y="910146"/>
                  <a:pt x="809757" y="902944"/>
                </a:cubicBezTo>
                <a:cubicBezTo>
                  <a:pt x="797934" y="881663"/>
                  <a:pt x="803184" y="859725"/>
                  <a:pt x="780629" y="844689"/>
                </a:cubicBezTo>
                <a:cubicBezTo>
                  <a:pt x="770410" y="837877"/>
                  <a:pt x="755895" y="839850"/>
                  <a:pt x="745676" y="833038"/>
                </a:cubicBezTo>
                <a:lnTo>
                  <a:pt x="728199" y="821388"/>
                </a:lnTo>
                <a:cubicBezTo>
                  <a:pt x="726257" y="815562"/>
                  <a:pt x="722373" y="810052"/>
                  <a:pt x="722373" y="803911"/>
                </a:cubicBezTo>
                <a:cubicBezTo>
                  <a:pt x="722373" y="782463"/>
                  <a:pt x="722306" y="760454"/>
                  <a:pt x="728199" y="739831"/>
                </a:cubicBezTo>
                <a:cubicBezTo>
                  <a:pt x="730462" y="731910"/>
                  <a:pt x="739347" y="727629"/>
                  <a:pt x="745676" y="722355"/>
                </a:cubicBezTo>
                <a:cubicBezTo>
                  <a:pt x="765434" y="705891"/>
                  <a:pt x="758991" y="714152"/>
                  <a:pt x="780629" y="704879"/>
                </a:cubicBezTo>
                <a:cubicBezTo>
                  <a:pt x="788611" y="701458"/>
                  <a:pt x="796392" y="697537"/>
                  <a:pt x="803932" y="693228"/>
                </a:cubicBezTo>
                <a:cubicBezTo>
                  <a:pt x="810011" y="689754"/>
                  <a:pt x="816030" y="686059"/>
                  <a:pt x="821409" y="681577"/>
                </a:cubicBezTo>
                <a:cubicBezTo>
                  <a:pt x="843949" y="662794"/>
                  <a:pt x="834418" y="662492"/>
                  <a:pt x="862188" y="646624"/>
                </a:cubicBezTo>
                <a:cubicBezTo>
                  <a:pt x="867519" y="643578"/>
                  <a:pt x="873839" y="642741"/>
                  <a:pt x="879664" y="640799"/>
                </a:cubicBezTo>
                <a:cubicBezTo>
                  <a:pt x="883548" y="636915"/>
                  <a:pt x="886403" y="626692"/>
                  <a:pt x="891316" y="629148"/>
                </a:cubicBezTo>
                <a:cubicBezTo>
                  <a:pt x="901907" y="634444"/>
                  <a:pt x="905139" y="667228"/>
                  <a:pt x="908792" y="675752"/>
                </a:cubicBezTo>
                <a:cubicBezTo>
                  <a:pt x="911550" y="682187"/>
                  <a:pt x="913546" y="692028"/>
                  <a:pt x="920444" y="693228"/>
                </a:cubicBezTo>
                <a:cubicBezTo>
                  <a:pt x="960666" y="700223"/>
                  <a:pt x="1002002" y="697111"/>
                  <a:pt x="1042781" y="699053"/>
                </a:cubicBezTo>
                <a:cubicBezTo>
                  <a:pt x="1044723" y="720413"/>
                  <a:pt x="1045574" y="741900"/>
                  <a:pt x="1048607" y="763133"/>
                </a:cubicBezTo>
                <a:cubicBezTo>
                  <a:pt x="1049475" y="769212"/>
                  <a:pt x="1052745" y="774705"/>
                  <a:pt x="1054432" y="780609"/>
                </a:cubicBezTo>
                <a:cubicBezTo>
                  <a:pt x="1056632" y="788307"/>
                  <a:pt x="1058316" y="796144"/>
                  <a:pt x="1060258" y="803911"/>
                </a:cubicBezTo>
                <a:cubicBezTo>
                  <a:pt x="1073851" y="801969"/>
                  <a:pt x="1087790" y="801699"/>
                  <a:pt x="1101037" y="798086"/>
                </a:cubicBezTo>
                <a:cubicBezTo>
                  <a:pt x="1109415" y="795801"/>
                  <a:pt x="1116357" y="789856"/>
                  <a:pt x="1124339" y="786435"/>
                </a:cubicBezTo>
                <a:cubicBezTo>
                  <a:pt x="1129983" y="784016"/>
                  <a:pt x="1135990" y="782551"/>
                  <a:pt x="1141816" y="780609"/>
                </a:cubicBezTo>
                <a:cubicBezTo>
                  <a:pt x="1145700" y="772842"/>
                  <a:pt x="1151514" y="765769"/>
                  <a:pt x="1153467" y="757308"/>
                </a:cubicBezTo>
                <a:cubicBezTo>
                  <a:pt x="1157421" y="740174"/>
                  <a:pt x="1152530" y="721110"/>
                  <a:pt x="1159293" y="704879"/>
                </a:cubicBezTo>
                <a:cubicBezTo>
                  <a:pt x="1163027" y="695917"/>
                  <a:pt x="1175136" y="693618"/>
                  <a:pt x="1182595" y="687402"/>
                </a:cubicBezTo>
                <a:cubicBezTo>
                  <a:pt x="1198845" y="673861"/>
                  <a:pt x="1190127" y="674899"/>
                  <a:pt x="1211723" y="664101"/>
                </a:cubicBezTo>
                <a:cubicBezTo>
                  <a:pt x="1217215" y="661355"/>
                  <a:pt x="1223707" y="661021"/>
                  <a:pt x="1229200" y="658275"/>
                </a:cubicBezTo>
                <a:cubicBezTo>
                  <a:pt x="1245421" y="650164"/>
                  <a:pt x="1251270" y="642032"/>
                  <a:pt x="1264154" y="629148"/>
                </a:cubicBezTo>
                <a:cubicBezTo>
                  <a:pt x="1266096" y="623323"/>
                  <a:pt x="1265637" y="616014"/>
                  <a:pt x="1269979" y="611672"/>
                </a:cubicBezTo>
                <a:cubicBezTo>
                  <a:pt x="1274321" y="607330"/>
                  <a:pt x="1281315" y="605846"/>
                  <a:pt x="1287456" y="605846"/>
                </a:cubicBezTo>
                <a:cubicBezTo>
                  <a:pt x="1305040" y="605846"/>
                  <a:pt x="1322409" y="609730"/>
                  <a:pt x="1339886" y="611672"/>
                </a:cubicBezTo>
                <a:cubicBezTo>
                  <a:pt x="1383815" y="626313"/>
                  <a:pt x="1329667" y="606563"/>
                  <a:pt x="1374840" y="629148"/>
                </a:cubicBezTo>
                <a:cubicBezTo>
                  <a:pt x="1380332" y="631894"/>
                  <a:pt x="1386491" y="633031"/>
                  <a:pt x="1392317" y="634973"/>
                </a:cubicBezTo>
                <a:cubicBezTo>
                  <a:pt x="1403393" y="632758"/>
                  <a:pt x="1426981" y="629293"/>
                  <a:pt x="1438922" y="623323"/>
                </a:cubicBezTo>
                <a:cubicBezTo>
                  <a:pt x="1453617" y="615976"/>
                  <a:pt x="1457214" y="610856"/>
                  <a:pt x="1468050" y="600021"/>
                </a:cubicBezTo>
                <a:cubicBezTo>
                  <a:pt x="1486513" y="627715"/>
                  <a:pt x="1481915" y="610856"/>
                  <a:pt x="1468050" y="652450"/>
                </a:cubicBezTo>
                <a:lnTo>
                  <a:pt x="1462224" y="669926"/>
                </a:lnTo>
                <a:lnTo>
                  <a:pt x="1456398" y="687402"/>
                </a:lnTo>
                <a:cubicBezTo>
                  <a:pt x="1458340" y="697111"/>
                  <a:pt x="1456731" y="708291"/>
                  <a:pt x="1462224" y="716530"/>
                </a:cubicBezTo>
                <a:cubicBezTo>
                  <a:pt x="1465630" y="721639"/>
                  <a:pt x="1473718" y="720974"/>
                  <a:pt x="1479701" y="722355"/>
                </a:cubicBezTo>
                <a:cubicBezTo>
                  <a:pt x="1498997" y="726808"/>
                  <a:pt x="1518538" y="730122"/>
                  <a:pt x="1537957" y="734006"/>
                </a:cubicBezTo>
                <a:lnTo>
                  <a:pt x="1567085" y="739831"/>
                </a:lnTo>
                <a:cubicBezTo>
                  <a:pt x="1600213" y="772961"/>
                  <a:pt x="1568315" y="746273"/>
                  <a:pt x="1602038" y="763133"/>
                </a:cubicBezTo>
                <a:cubicBezTo>
                  <a:pt x="1618593" y="771410"/>
                  <a:pt x="1618163" y="778517"/>
                  <a:pt x="1636992" y="780609"/>
                </a:cubicBezTo>
                <a:cubicBezTo>
                  <a:pt x="1666006" y="783833"/>
                  <a:pt x="1695248" y="784493"/>
                  <a:pt x="1724376" y="786435"/>
                </a:cubicBezTo>
                <a:cubicBezTo>
                  <a:pt x="1717204" y="937028"/>
                  <a:pt x="1759037" y="916787"/>
                  <a:pt x="1613689" y="902944"/>
                </a:cubicBezTo>
                <a:cubicBezTo>
                  <a:pt x="1607576" y="902362"/>
                  <a:pt x="1602038" y="899060"/>
                  <a:pt x="1596213" y="897118"/>
                </a:cubicBezTo>
                <a:cubicBezTo>
                  <a:pt x="1582411" y="883317"/>
                  <a:pt x="1569369" y="868753"/>
                  <a:pt x="1549608" y="862166"/>
                </a:cubicBezTo>
                <a:lnTo>
                  <a:pt x="1532131" y="856340"/>
                </a:lnTo>
                <a:lnTo>
                  <a:pt x="1497178" y="862166"/>
                </a:lnTo>
                <a:cubicBezTo>
                  <a:pt x="1488171" y="899993"/>
                  <a:pt x="1499634" y="939936"/>
                  <a:pt x="1503003" y="978674"/>
                </a:cubicBezTo>
                <a:cubicBezTo>
                  <a:pt x="1503535" y="984792"/>
                  <a:pt x="1504993" y="991356"/>
                  <a:pt x="1508829" y="996151"/>
                </a:cubicBezTo>
                <a:cubicBezTo>
                  <a:pt x="1513203" y="1001618"/>
                  <a:pt x="1519908" y="1004958"/>
                  <a:pt x="1526306" y="1007802"/>
                </a:cubicBezTo>
                <a:cubicBezTo>
                  <a:pt x="1558789" y="1022239"/>
                  <a:pt x="1571155" y="1020690"/>
                  <a:pt x="1607864" y="1025278"/>
                </a:cubicBezTo>
                <a:cubicBezTo>
                  <a:pt x="1617573" y="1023336"/>
                  <a:pt x="1628753" y="1024945"/>
                  <a:pt x="1636992" y="1019453"/>
                </a:cubicBezTo>
                <a:cubicBezTo>
                  <a:pt x="1642101" y="1016047"/>
                  <a:pt x="1639658" y="1007242"/>
                  <a:pt x="1642817" y="1001976"/>
                </a:cubicBezTo>
                <a:cubicBezTo>
                  <a:pt x="1645643" y="997266"/>
                  <a:pt x="1650180" y="993756"/>
                  <a:pt x="1654469" y="990325"/>
                </a:cubicBezTo>
                <a:cubicBezTo>
                  <a:pt x="1670603" y="977418"/>
                  <a:pt x="1670961" y="979002"/>
                  <a:pt x="1689422" y="972849"/>
                </a:cubicBezTo>
                <a:cubicBezTo>
                  <a:pt x="1729726" y="1033304"/>
                  <a:pt x="1665244" y="942846"/>
                  <a:pt x="1724376" y="1001976"/>
                </a:cubicBezTo>
                <a:cubicBezTo>
                  <a:pt x="1734278" y="1011877"/>
                  <a:pt x="1741416" y="1024405"/>
                  <a:pt x="1747678" y="1036929"/>
                </a:cubicBezTo>
                <a:cubicBezTo>
                  <a:pt x="1751562" y="1044696"/>
                  <a:pt x="1756104" y="1052168"/>
                  <a:pt x="1759329" y="1060231"/>
                </a:cubicBezTo>
                <a:cubicBezTo>
                  <a:pt x="1763890" y="1071634"/>
                  <a:pt x="1763613" y="1085358"/>
                  <a:pt x="1770981" y="1095183"/>
                </a:cubicBezTo>
                <a:cubicBezTo>
                  <a:pt x="1791752" y="1122879"/>
                  <a:pt x="1781591" y="1111620"/>
                  <a:pt x="1800109" y="1130136"/>
                </a:cubicBezTo>
                <a:cubicBezTo>
                  <a:pt x="1812964" y="1168700"/>
                  <a:pt x="1818060" y="1167232"/>
                  <a:pt x="1805934" y="1211692"/>
                </a:cubicBezTo>
                <a:cubicBezTo>
                  <a:pt x="1804092" y="1218447"/>
                  <a:pt x="1799750" y="1224794"/>
                  <a:pt x="1794283" y="1229168"/>
                </a:cubicBezTo>
                <a:cubicBezTo>
                  <a:pt x="1788310" y="1233946"/>
                  <a:pt x="1749132" y="1240528"/>
                  <a:pt x="1747678" y="1240819"/>
                </a:cubicBezTo>
                <a:cubicBezTo>
                  <a:pt x="1739911" y="1252470"/>
                  <a:pt x="1728804" y="1262488"/>
                  <a:pt x="1724376" y="1275772"/>
                </a:cubicBezTo>
                <a:cubicBezTo>
                  <a:pt x="1710783" y="1316551"/>
                  <a:pt x="1724376" y="1306842"/>
                  <a:pt x="1695248" y="1316550"/>
                </a:cubicBezTo>
                <a:cubicBezTo>
                  <a:pt x="1685539" y="1314608"/>
                  <a:pt x="1675726" y="1313126"/>
                  <a:pt x="1666120" y="1310725"/>
                </a:cubicBezTo>
                <a:cubicBezTo>
                  <a:pt x="1660163" y="1309236"/>
                  <a:pt x="1654638" y="1306231"/>
                  <a:pt x="1648643" y="1304899"/>
                </a:cubicBezTo>
                <a:cubicBezTo>
                  <a:pt x="1637112" y="1302337"/>
                  <a:pt x="1625340" y="1301016"/>
                  <a:pt x="1613689" y="1299074"/>
                </a:cubicBezTo>
                <a:cubicBezTo>
                  <a:pt x="1579020" y="1287516"/>
                  <a:pt x="1583330" y="1287423"/>
                  <a:pt x="1526306" y="1287423"/>
                </a:cubicBezTo>
                <a:cubicBezTo>
                  <a:pt x="1508721" y="1287423"/>
                  <a:pt x="1491352" y="1291306"/>
                  <a:pt x="1473875" y="1293248"/>
                </a:cubicBezTo>
                <a:cubicBezTo>
                  <a:pt x="1468049" y="1299074"/>
                  <a:pt x="1460968" y="1303870"/>
                  <a:pt x="1456398" y="1310725"/>
                </a:cubicBezTo>
                <a:cubicBezTo>
                  <a:pt x="1452992" y="1315834"/>
                  <a:pt x="1450573" y="1322061"/>
                  <a:pt x="1450573" y="1328201"/>
                </a:cubicBezTo>
                <a:cubicBezTo>
                  <a:pt x="1450573" y="1418908"/>
                  <a:pt x="1452803" y="1425371"/>
                  <a:pt x="1462224" y="1491313"/>
                </a:cubicBezTo>
                <a:cubicBezTo>
                  <a:pt x="1458037" y="1512249"/>
                  <a:pt x="1460799" y="1554452"/>
                  <a:pt x="1433096" y="1567044"/>
                </a:cubicBezTo>
                <a:cubicBezTo>
                  <a:pt x="1418518" y="1573670"/>
                  <a:pt x="1402026" y="1574811"/>
                  <a:pt x="1386491" y="1578695"/>
                </a:cubicBezTo>
                <a:cubicBezTo>
                  <a:pt x="1380991" y="1595197"/>
                  <a:pt x="1381178" y="1599746"/>
                  <a:pt x="1369014" y="1613647"/>
                </a:cubicBezTo>
                <a:cubicBezTo>
                  <a:pt x="1359972" y="1623981"/>
                  <a:pt x="1353479" y="1640833"/>
                  <a:pt x="1339886" y="1642775"/>
                </a:cubicBezTo>
                <a:cubicBezTo>
                  <a:pt x="1291181" y="1649732"/>
                  <a:pt x="1312428" y="1645269"/>
                  <a:pt x="1275805" y="1654426"/>
                </a:cubicBezTo>
                <a:cubicBezTo>
                  <a:pt x="1269979" y="1650542"/>
                  <a:pt x="1265287" y="1643548"/>
                  <a:pt x="1258328" y="1642775"/>
                </a:cubicBezTo>
                <a:cubicBezTo>
                  <a:pt x="1246589" y="1641471"/>
                  <a:pt x="1231727" y="1656952"/>
                  <a:pt x="1223375" y="1648600"/>
                </a:cubicBezTo>
                <a:cubicBezTo>
                  <a:pt x="1210716" y="1635941"/>
                  <a:pt x="1216065" y="1613539"/>
                  <a:pt x="1211723" y="1596171"/>
                </a:cubicBezTo>
                <a:cubicBezTo>
                  <a:pt x="1210234" y="1590214"/>
                  <a:pt x="1209304" y="1583804"/>
                  <a:pt x="1205898" y="1578695"/>
                </a:cubicBezTo>
                <a:cubicBezTo>
                  <a:pt x="1201328" y="1571840"/>
                  <a:pt x="1195574" y="1565306"/>
                  <a:pt x="1188421" y="1561219"/>
                </a:cubicBezTo>
                <a:cubicBezTo>
                  <a:pt x="1181469" y="1557247"/>
                  <a:pt x="1172817" y="1557593"/>
                  <a:pt x="1165119" y="1555393"/>
                </a:cubicBezTo>
                <a:cubicBezTo>
                  <a:pt x="1159215" y="1553706"/>
                  <a:pt x="1153468" y="1551510"/>
                  <a:pt x="1147642" y="1549568"/>
                </a:cubicBezTo>
                <a:cubicBezTo>
                  <a:pt x="1132008" y="1550871"/>
                  <a:pt x="1084058" y="1549320"/>
                  <a:pt x="1060258" y="1561219"/>
                </a:cubicBezTo>
                <a:cubicBezTo>
                  <a:pt x="1053996" y="1564350"/>
                  <a:pt x="1049043" y="1569738"/>
                  <a:pt x="1042781" y="1572869"/>
                </a:cubicBezTo>
                <a:cubicBezTo>
                  <a:pt x="1037288" y="1575615"/>
                  <a:pt x="1030796" y="1575949"/>
                  <a:pt x="1025304" y="1578695"/>
                </a:cubicBezTo>
                <a:cubicBezTo>
                  <a:pt x="955342" y="1613677"/>
                  <a:pt x="1050370" y="1569482"/>
                  <a:pt x="996176" y="1601997"/>
                </a:cubicBezTo>
                <a:cubicBezTo>
                  <a:pt x="990911" y="1605156"/>
                  <a:pt x="984525" y="1605880"/>
                  <a:pt x="978700" y="1607822"/>
                </a:cubicBezTo>
                <a:cubicBezTo>
                  <a:pt x="972874" y="1611706"/>
                  <a:pt x="967621" y="1616629"/>
                  <a:pt x="961223" y="1619473"/>
                </a:cubicBezTo>
                <a:cubicBezTo>
                  <a:pt x="932580" y="1632203"/>
                  <a:pt x="925651" y="1630370"/>
                  <a:pt x="897141" y="1636949"/>
                </a:cubicBezTo>
                <a:cubicBezTo>
                  <a:pt x="881538" y="1640550"/>
                  <a:pt x="850536" y="1648600"/>
                  <a:pt x="850536" y="1648600"/>
                </a:cubicBezTo>
                <a:cubicBezTo>
                  <a:pt x="848594" y="1656367"/>
                  <a:pt x="847865" y="1664543"/>
                  <a:pt x="844711" y="1671902"/>
                </a:cubicBezTo>
                <a:cubicBezTo>
                  <a:pt x="829933" y="1706385"/>
                  <a:pt x="818569" y="1687929"/>
                  <a:pt x="774804" y="1683553"/>
                </a:cubicBezTo>
                <a:cubicBezTo>
                  <a:pt x="768978" y="1679669"/>
                  <a:pt x="761701" y="1677369"/>
                  <a:pt x="757327" y="1671902"/>
                </a:cubicBezTo>
                <a:cubicBezTo>
                  <a:pt x="733044" y="1641550"/>
                  <a:pt x="786897" y="1658604"/>
                  <a:pt x="728199" y="1619473"/>
                </a:cubicBezTo>
                <a:cubicBezTo>
                  <a:pt x="722373" y="1615589"/>
                  <a:pt x="716101" y="1612304"/>
                  <a:pt x="710722" y="1607822"/>
                </a:cubicBezTo>
                <a:cubicBezTo>
                  <a:pt x="704393" y="1602548"/>
                  <a:pt x="700398" y="1594433"/>
                  <a:pt x="693245" y="1590346"/>
                </a:cubicBezTo>
                <a:cubicBezTo>
                  <a:pt x="686293" y="1586374"/>
                  <a:pt x="677641" y="1586720"/>
                  <a:pt x="669943" y="1584520"/>
                </a:cubicBezTo>
                <a:cubicBezTo>
                  <a:pt x="664039" y="1582833"/>
                  <a:pt x="658292" y="1580637"/>
                  <a:pt x="652466" y="1578695"/>
                </a:cubicBezTo>
                <a:cubicBezTo>
                  <a:pt x="638601" y="1537100"/>
                  <a:pt x="634002" y="1553961"/>
                  <a:pt x="652466" y="1526266"/>
                </a:cubicBezTo>
                <a:cubicBezTo>
                  <a:pt x="621284" y="1432720"/>
                  <a:pt x="653830" y="1541267"/>
                  <a:pt x="634989" y="1334026"/>
                </a:cubicBezTo>
                <a:cubicBezTo>
                  <a:pt x="633877" y="1321796"/>
                  <a:pt x="627222" y="1310725"/>
                  <a:pt x="623338" y="1299074"/>
                </a:cubicBezTo>
                <a:lnTo>
                  <a:pt x="611687" y="1264121"/>
                </a:lnTo>
                <a:cubicBezTo>
                  <a:pt x="609745" y="1258296"/>
                  <a:pt x="610970" y="1250051"/>
                  <a:pt x="605861" y="1246645"/>
                </a:cubicBezTo>
                <a:cubicBezTo>
                  <a:pt x="559145" y="1215501"/>
                  <a:pt x="584372" y="1227190"/>
                  <a:pt x="530129" y="1211692"/>
                </a:cubicBezTo>
                <a:cubicBezTo>
                  <a:pt x="501001" y="1221402"/>
                  <a:pt x="514594" y="1211692"/>
                  <a:pt x="501001" y="1252470"/>
                </a:cubicBezTo>
                <a:lnTo>
                  <a:pt x="495175" y="1269946"/>
                </a:lnTo>
                <a:lnTo>
                  <a:pt x="489350" y="1287423"/>
                </a:lnTo>
                <a:cubicBezTo>
                  <a:pt x="481582" y="1283539"/>
                  <a:pt x="472719" y="1281331"/>
                  <a:pt x="466047" y="1275772"/>
                </a:cubicBezTo>
                <a:cubicBezTo>
                  <a:pt x="430911" y="1246493"/>
                  <a:pt x="478649" y="1266381"/>
                  <a:pt x="436919" y="1252470"/>
                </a:cubicBezTo>
                <a:cubicBezTo>
                  <a:pt x="415739" y="1236586"/>
                  <a:pt x="418378" y="1234727"/>
                  <a:pt x="396140" y="1229168"/>
                </a:cubicBezTo>
                <a:cubicBezTo>
                  <a:pt x="378629" y="1224790"/>
                  <a:pt x="347059" y="1221692"/>
                  <a:pt x="332059" y="1211692"/>
                </a:cubicBezTo>
                <a:lnTo>
                  <a:pt x="297105" y="1188390"/>
                </a:lnTo>
                <a:cubicBezTo>
                  <a:pt x="281571" y="1178034"/>
                  <a:pt x="274226" y="1174788"/>
                  <a:pt x="262151" y="1159263"/>
                </a:cubicBezTo>
                <a:cubicBezTo>
                  <a:pt x="253554" y="1148210"/>
                  <a:pt x="243278" y="1137594"/>
                  <a:pt x="238849" y="1124310"/>
                </a:cubicBezTo>
                <a:cubicBezTo>
                  <a:pt x="236907" y="1118485"/>
                  <a:pt x="236859" y="1111629"/>
                  <a:pt x="233023" y="1106834"/>
                </a:cubicBezTo>
                <a:cubicBezTo>
                  <a:pt x="228649" y="1101367"/>
                  <a:pt x="221014" y="1099557"/>
                  <a:pt x="215547" y="1095183"/>
                </a:cubicBezTo>
                <a:cubicBezTo>
                  <a:pt x="211258" y="1091752"/>
                  <a:pt x="207779" y="1087416"/>
                  <a:pt x="203895" y="1083532"/>
                </a:cubicBezTo>
                <a:cubicBezTo>
                  <a:pt x="192555" y="1049510"/>
                  <a:pt x="206943" y="1080754"/>
                  <a:pt x="180593" y="1054405"/>
                </a:cubicBezTo>
                <a:cubicBezTo>
                  <a:pt x="154242" y="1028055"/>
                  <a:pt x="185490" y="1042445"/>
                  <a:pt x="151465" y="1031103"/>
                </a:cubicBezTo>
                <a:cubicBezTo>
                  <a:pt x="147581" y="1025278"/>
                  <a:pt x="144765" y="1018578"/>
                  <a:pt x="139814" y="1013627"/>
                </a:cubicBezTo>
                <a:cubicBezTo>
                  <a:pt x="116511" y="990325"/>
                  <a:pt x="126221" y="1015569"/>
                  <a:pt x="110686" y="984500"/>
                </a:cubicBezTo>
                <a:cubicBezTo>
                  <a:pt x="107940" y="979008"/>
                  <a:pt x="106349" y="972981"/>
                  <a:pt x="104860" y="967024"/>
                </a:cubicBezTo>
                <a:cubicBezTo>
                  <a:pt x="102459" y="957418"/>
                  <a:pt x="100344" y="947711"/>
                  <a:pt x="99035" y="937896"/>
                </a:cubicBezTo>
                <a:cubicBezTo>
                  <a:pt x="96456" y="918552"/>
                  <a:pt x="97597" y="898657"/>
                  <a:pt x="93209" y="879642"/>
                </a:cubicBezTo>
                <a:cubicBezTo>
                  <a:pt x="90919" y="869719"/>
                  <a:pt x="74138" y="852670"/>
                  <a:pt x="64081" y="850515"/>
                </a:cubicBezTo>
                <a:cubicBezTo>
                  <a:pt x="43109" y="846021"/>
                  <a:pt x="21360" y="846631"/>
                  <a:pt x="0" y="844689"/>
                </a:cubicBezTo>
                <a:cubicBezTo>
                  <a:pt x="3884" y="819446"/>
                  <a:pt x="5801" y="793820"/>
                  <a:pt x="11651" y="768959"/>
                </a:cubicBezTo>
                <a:cubicBezTo>
                  <a:pt x="13640" y="760506"/>
                  <a:pt x="20556" y="753895"/>
                  <a:pt x="23302" y="745657"/>
                </a:cubicBezTo>
                <a:cubicBezTo>
                  <a:pt x="26433" y="736264"/>
                  <a:pt x="27728" y="726332"/>
                  <a:pt x="29128" y="716530"/>
                </a:cubicBezTo>
                <a:cubicBezTo>
                  <a:pt x="31615" y="699123"/>
                  <a:pt x="31897" y="681417"/>
                  <a:pt x="34953" y="664101"/>
                </a:cubicBezTo>
                <a:cubicBezTo>
                  <a:pt x="44539" y="609780"/>
                  <a:pt x="42903" y="633363"/>
                  <a:pt x="52430" y="600021"/>
                </a:cubicBezTo>
                <a:cubicBezTo>
                  <a:pt x="54630" y="592323"/>
                  <a:pt x="56519" y="584535"/>
                  <a:pt x="58256" y="576719"/>
                </a:cubicBezTo>
                <a:cubicBezTo>
                  <a:pt x="60404" y="567054"/>
                  <a:pt x="59653" y="556448"/>
                  <a:pt x="64081" y="547592"/>
                </a:cubicBezTo>
                <a:cubicBezTo>
                  <a:pt x="67765" y="540223"/>
                  <a:pt x="75732" y="535941"/>
                  <a:pt x="81558" y="530116"/>
                </a:cubicBezTo>
                <a:cubicBezTo>
                  <a:pt x="83500" y="524290"/>
                  <a:pt x="83547" y="517434"/>
                  <a:pt x="87383" y="512639"/>
                </a:cubicBezTo>
                <a:cubicBezTo>
                  <a:pt x="91757" y="507172"/>
                  <a:pt x="99481" y="505470"/>
                  <a:pt x="104860" y="500988"/>
                </a:cubicBezTo>
                <a:cubicBezTo>
                  <a:pt x="111189" y="495714"/>
                  <a:pt x="117063" y="489841"/>
                  <a:pt x="122337" y="483512"/>
                </a:cubicBezTo>
                <a:cubicBezTo>
                  <a:pt x="126819" y="478134"/>
                  <a:pt x="130857" y="472298"/>
                  <a:pt x="133988" y="466036"/>
                </a:cubicBezTo>
                <a:cubicBezTo>
                  <a:pt x="139803" y="454406"/>
                  <a:pt x="138944" y="439430"/>
                  <a:pt x="151465" y="431083"/>
                </a:cubicBezTo>
                <a:cubicBezTo>
                  <a:pt x="158127" y="426642"/>
                  <a:pt x="167000" y="427200"/>
                  <a:pt x="174767" y="425258"/>
                </a:cubicBezTo>
                <a:cubicBezTo>
                  <a:pt x="178651" y="421374"/>
                  <a:pt x="180926" y="413607"/>
                  <a:pt x="186419" y="413607"/>
                </a:cubicBezTo>
                <a:cubicBezTo>
                  <a:pt x="230898" y="413607"/>
                  <a:pt x="259146" y="421594"/>
                  <a:pt x="297105" y="431083"/>
                </a:cubicBezTo>
                <a:cubicBezTo>
                  <a:pt x="339285" y="459202"/>
                  <a:pt x="319534" y="448123"/>
                  <a:pt x="355361" y="466036"/>
                </a:cubicBezTo>
                <a:cubicBezTo>
                  <a:pt x="368954" y="464094"/>
                  <a:pt x="394242" y="473809"/>
                  <a:pt x="396140" y="460210"/>
                </a:cubicBezTo>
                <a:cubicBezTo>
                  <a:pt x="405123" y="395833"/>
                  <a:pt x="399303" y="263646"/>
                  <a:pt x="384489" y="174764"/>
                </a:cubicBezTo>
                <a:cubicBezTo>
                  <a:pt x="382861" y="164997"/>
                  <a:pt x="380605" y="155345"/>
                  <a:pt x="378663" y="145636"/>
                </a:cubicBezTo>
                <a:cubicBezTo>
                  <a:pt x="379962" y="135244"/>
                  <a:pt x="378218" y="92758"/>
                  <a:pt x="396140" y="81557"/>
                </a:cubicBezTo>
                <a:cubicBezTo>
                  <a:pt x="406555" y="75048"/>
                  <a:pt x="431094" y="69906"/>
                  <a:pt x="431094" y="69906"/>
                </a:cubicBezTo>
                <a:cubicBezTo>
                  <a:pt x="444752" y="28928"/>
                  <a:pt x="426979" y="79505"/>
                  <a:pt x="448570" y="29128"/>
                </a:cubicBezTo>
                <a:cubicBezTo>
                  <a:pt x="450989" y="23484"/>
                  <a:pt x="450560" y="16446"/>
                  <a:pt x="454396" y="11651"/>
                </a:cubicBezTo>
                <a:cubicBezTo>
                  <a:pt x="458770" y="6184"/>
                  <a:pt x="466047" y="3884"/>
                  <a:pt x="471873" y="0"/>
                </a:cubicBezTo>
                <a:cubicBezTo>
                  <a:pt x="513468" y="13865"/>
                  <a:pt x="500013" y="1433"/>
                  <a:pt x="518478" y="29128"/>
                </a:cubicBezTo>
                <a:lnTo>
                  <a:pt x="535954" y="81557"/>
                </a:lnTo>
                <a:cubicBezTo>
                  <a:pt x="537896" y="87382"/>
                  <a:pt x="535955" y="97091"/>
                  <a:pt x="541780" y="99033"/>
                </a:cubicBezTo>
                <a:lnTo>
                  <a:pt x="559257" y="104858"/>
                </a:lnTo>
                <a:cubicBezTo>
                  <a:pt x="572678" y="113805"/>
                  <a:pt x="582559" y="115226"/>
                  <a:pt x="582559" y="133986"/>
                </a:cubicBezTo>
                <a:cubicBezTo>
                  <a:pt x="582559" y="140126"/>
                  <a:pt x="582345" y="148968"/>
                  <a:pt x="576734" y="151462"/>
                </a:cubicBezTo>
                <a:cubicBezTo>
                  <a:pt x="562427" y="157820"/>
                  <a:pt x="545664" y="155345"/>
                  <a:pt x="530129" y="157287"/>
                </a:cubicBezTo>
                <a:cubicBezTo>
                  <a:pt x="518478" y="161171"/>
                  <a:pt x="499059" y="157287"/>
                  <a:pt x="495175" y="168938"/>
                </a:cubicBezTo>
                <a:lnTo>
                  <a:pt x="483524" y="203891"/>
                </a:lnTo>
                <a:lnTo>
                  <a:pt x="477698" y="221367"/>
                </a:lnTo>
                <a:cubicBezTo>
                  <a:pt x="479640" y="266029"/>
                  <a:pt x="477202" y="311097"/>
                  <a:pt x="483524" y="355352"/>
                </a:cubicBezTo>
                <a:cubicBezTo>
                  <a:pt x="485125" y="366561"/>
                  <a:pt x="496402" y="374133"/>
                  <a:pt x="501001" y="384480"/>
                </a:cubicBezTo>
                <a:cubicBezTo>
                  <a:pt x="504253" y="391796"/>
                  <a:pt x="504884" y="400014"/>
                  <a:pt x="506826" y="407781"/>
                </a:cubicBezTo>
                <a:cubicBezTo>
                  <a:pt x="501001" y="411665"/>
                  <a:pt x="494301" y="414481"/>
                  <a:pt x="489350" y="419432"/>
                </a:cubicBezTo>
                <a:cubicBezTo>
                  <a:pt x="475352" y="433429"/>
                  <a:pt x="478981" y="437798"/>
                  <a:pt x="471873" y="454385"/>
                </a:cubicBezTo>
                <a:cubicBezTo>
                  <a:pt x="461293" y="479073"/>
                  <a:pt x="464132" y="473777"/>
                  <a:pt x="448570" y="489337"/>
                </a:cubicBezTo>
                <a:cubicBezTo>
                  <a:pt x="452454" y="510697"/>
                  <a:pt x="454257" y="532542"/>
                  <a:pt x="460222" y="553417"/>
                </a:cubicBezTo>
                <a:cubicBezTo>
                  <a:pt x="462146" y="560149"/>
                  <a:pt x="465936" y="567183"/>
                  <a:pt x="471873" y="570894"/>
                </a:cubicBezTo>
                <a:cubicBezTo>
                  <a:pt x="482287" y="577403"/>
                  <a:pt x="506826" y="582544"/>
                  <a:pt x="506826" y="582544"/>
                </a:cubicBezTo>
                <a:cubicBezTo>
                  <a:pt x="510710" y="588370"/>
                  <a:pt x="517896" y="593043"/>
                  <a:pt x="518478" y="600021"/>
                </a:cubicBezTo>
                <a:cubicBezTo>
                  <a:pt x="519938" y="617544"/>
                  <a:pt x="515543" y="635105"/>
                  <a:pt x="512652" y="652450"/>
                </a:cubicBezTo>
                <a:cubicBezTo>
                  <a:pt x="511642" y="658507"/>
                  <a:pt x="510232" y="664817"/>
                  <a:pt x="506826" y="669926"/>
                </a:cubicBezTo>
                <a:cubicBezTo>
                  <a:pt x="502256" y="676781"/>
                  <a:pt x="495175" y="681577"/>
                  <a:pt x="489350" y="687402"/>
                </a:cubicBezTo>
                <a:cubicBezTo>
                  <a:pt x="491292" y="699053"/>
                  <a:pt x="487397" y="713466"/>
                  <a:pt x="495175" y="722355"/>
                </a:cubicBezTo>
                <a:cubicBezTo>
                  <a:pt x="503263" y="731598"/>
                  <a:pt x="518478" y="730122"/>
                  <a:pt x="530129" y="734006"/>
                </a:cubicBezTo>
                <a:lnTo>
                  <a:pt x="547606" y="739831"/>
                </a:lnTo>
                <a:cubicBezTo>
                  <a:pt x="551490" y="747598"/>
                  <a:pt x="556208" y="755002"/>
                  <a:pt x="559257" y="763133"/>
                </a:cubicBezTo>
                <a:cubicBezTo>
                  <a:pt x="567280" y="784528"/>
                  <a:pt x="560203" y="787381"/>
                  <a:pt x="576734" y="803911"/>
                </a:cubicBezTo>
                <a:cubicBezTo>
                  <a:pt x="581685" y="808862"/>
                  <a:pt x="587812" y="812719"/>
                  <a:pt x="594210" y="815562"/>
                </a:cubicBezTo>
                <a:cubicBezTo>
                  <a:pt x="612446" y="823667"/>
                  <a:pt x="633099" y="828197"/>
                  <a:pt x="652466" y="833038"/>
                </a:cubicBezTo>
                <a:cubicBezTo>
                  <a:pt x="658292" y="838864"/>
                  <a:pt x="664669" y="844186"/>
                  <a:pt x="669943" y="850515"/>
                </a:cubicBezTo>
                <a:cubicBezTo>
                  <a:pt x="674425" y="855893"/>
                  <a:pt x="676127" y="863617"/>
                  <a:pt x="681594" y="867991"/>
                </a:cubicBezTo>
                <a:cubicBezTo>
                  <a:pt x="686389" y="871827"/>
                  <a:pt x="693245" y="871875"/>
                  <a:pt x="699071" y="873817"/>
                </a:cubicBezTo>
                <a:cubicBezTo>
                  <a:pt x="710050" y="884796"/>
                  <a:pt x="737567" y="914595"/>
                  <a:pt x="751501" y="914595"/>
                </a:cubicBezTo>
                <a:lnTo>
                  <a:pt x="739850" y="926245"/>
                </a:ln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77098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317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533400"/>
            <a:ext cx="2743200" cy="1828800"/>
          </a:xfrm>
          <a:prstGeom prst="rect">
            <a:avLst/>
          </a:prstGeom>
        </p:spPr>
      </p:pic>
      <p:sp>
        <p:nvSpPr>
          <p:cNvPr id="2" name="Title 1"/>
          <p:cNvSpPr>
            <a:spLocks noGrp="1"/>
          </p:cNvSpPr>
          <p:nvPr>
            <p:ph type="title"/>
          </p:nvPr>
        </p:nvSpPr>
        <p:spPr>
          <a:xfrm>
            <a:off x="457200" y="274638"/>
            <a:ext cx="4876800" cy="1143000"/>
          </a:xfrm>
        </p:spPr>
        <p:txBody>
          <a:bodyPr>
            <a:normAutofit fontScale="90000"/>
          </a:bodyPr>
          <a:lstStyle/>
          <a:p>
            <a:r>
              <a:rPr lang="en-US" dirty="0"/>
              <a:t>Zoom to the land surface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pic>
        <p:nvPicPr>
          <p:cNvPr id="5" name="Picture 4" descr="IMG_313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879600"/>
            <a:ext cx="5181600" cy="3454400"/>
          </a:xfrm>
          <a:prstGeom prst="rect">
            <a:avLst/>
          </a:prstGeom>
        </p:spPr>
      </p:pic>
      <p:pic>
        <p:nvPicPr>
          <p:cNvPr id="8" name="Picture 7" descr="IMG_6939.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0" y="4776040"/>
            <a:ext cx="2743200" cy="1825021"/>
          </a:xfrm>
          <a:prstGeom prst="rect">
            <a:avLst/>
          </a:prstGeom>
        </p:spPr>
      </p:pic>
      <p:pic>
        <p:nvPicPr>
          <p:cNvPr id="4" name="Picture 3" descr="IMG_1871.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8800" y="2743200"/>
            <a:ext cx="2667000" cy="1778000"/>
          </a:xfrm>
          <a:prstGeom prst="rect">
            <a:avLst/>
          </a:prstGeom>
        </p:spPr>
      </p:pic>
    </p:spTree>
    <p:extLst>
      <p:ext uri="{BB962C8B-B14F-4D97-AF65-F5344CB8AC3E}">
        <p14:creationId xmlns:p14="http://schemas.microsoft.com/office/powerpoint/2010/main" val="1955141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Meadow ecosystems have many living things:</a:t>
            </a:r>
          </a:p>
        </p:txBody>
      </p:sp>
      <p:sp>
        <p:nvSpPr>
          <p:cNvPr id="3" name="Content Placeholder 2"/>
          <p:cNvSpPr>
            <a:spLocks noGrp="1"/>
          </p:cNvSpPr>
          <p:nvPr>
            <p:ph sz="half" idx="1"/>
          </p:nvPr>
        </p:nvSpPr>
        <p:spPr/>
        <p:txBody>
          <a:bodyPr/>
          <a:lstStyle/>
          <a:p>
            <a:r>
              <a:rPr lang="en-US" dirty="0"/>
              <a:t>Plants:</a:t>
            </a:r>
          </a:p>
        </p:txBody>
      </p:sp>
      <p:sp>
        <p:nvSpPr>
          <p:cNvPr id="4" name="Content Placeholder 3"/>
          <p:cNvSpPr>
            <a:spLocks noGrp="1"/>
          </p:cNvSpPr>
          <p:nvPr>
            <p:ph sz="half" idx="2"/>
          </p:nvPr>
        </p:nvSpPr>
        <p:spPr/>
        <p:txBody>
          <a:bodyPr/>
          <a:lstStyle/>
          <a:p>
            <a:r>
              <a:rPr lang="en-US" dirty="0"/>
              <a:t>Animals: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2898017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6800"/>
            <a:ext cx="8153400" cy="5181600"/>
          </a:xfrm>
        </p:spPr>
        <p:txBody>
          <a:bodyPr/>
          <a:lstStyle/>
          <a:p>
            <a:pPr marL="0" indent="0">
              <a:buNone/>
            </a:pPr>
            <a:r>
              <a:rPr lang="en-US" dirty="0"/>
              <a:t>Name all the places where you would find carbon in an ecosystem:</a:t>
            </a:r>
          </a:p>
          <a:p>
            <a:pPr marL="0" indent="0">
              <a:buNone/>
            </a:pPr>
            <a:r>
              <a:rPr lang="en-US" dirty="0"/>
              <a:t>1. </a:t>
            </a:r>
          </a:p>
        </p:txBody>
      </p:sp>
      <p:sp>
        <p:nvSpPr>
          <p:cNvPr id="5" name="Title 1"/>
          <p:cNvSpPr>
            <a:spLocks noGrp="1"/>
          </p:cNvSpPr>
          <p:nvPr>
            <p:ph type="title"/>
          </p:nvPr>
        </p:nvSpPr>
        <p:spPr>
          <a:xfrm>
            <a:off x="228600" y="274638"/>
            <a:ext cx="8458200" cy="639762"/>
          </a:xfrm>
        </p:spPr>
        <p:txBody>
          <a:bodyPr>
            <a:noAutofit/>
          </a:bodyPr>
          <a:lstStyle/>
          <a:p>
            <a:r>
              <a:rPr lang="en-US" sz="3600" dirty="0"/>
              <a:t>Where is the carbon in the ecosystem?</a:t>
            </a:r>
          </a:p>
        </p:txBody>
      </p:sp>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40429682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6800"/>
            <a:ext cx="8153400" cy="5181600"/>
          </a:xfrm>
        </p:spPr>
        <p:txBody>
          <a:bodyPr/>
          <a:lstStyle/>
          <a:p>
            <a:pPr marL="0" indent="0">
              <a:buNone/>
            </a:pPr>
            <a:r>
              <a:rPr lang="en-US" dirty="0"/>
              <a:t>For all of the places you named, what kinds of molecules are the carbon atoms in?</a:t>
            </a:r>
          </a:p>
          <a:p>
            <a:pPr marL="0" indent="0">
              <a:buNone/>
            </a:pPr>
            <a:endParaRPr lang="en-US" dirty="0"/>
          </a:p>
          <a:p>
            <a:pPr marL="0" indent="0">
              <a:buNone/>
            </a:pPr>
            <a:endParaRPr lang="en-US" dirty="0"/>
          </a:p>
          <a:p>
            <a:pPr marL="0" indent="0">
              <a:buNone/>
            </a:pPr>
            <a:endParaRPr lang="en-US" dirty="0"/>
          </a:p>
          <a:p>
            <a:pPr marL="0" indent="0">
              <a:buNone/>
            </a:pPr>
            <a:r>
              <a:rPr lang="en-US" dirty="0"/>
              <a:t>Which of those molecules are organic and which are inorganic? </a:t>
            </a:r>
          </a:p>
        </p:txBody>
      </p:sp>
      <p:sp>
        <p:nvSpPr>
          <p:cNvPr id="5" name="Title 1"/>
          <p:cNvSpPr>
            <a:spLocks noGrp="1"/>
          </p:cNvSpPr>
          <p:nvPr>
            <p:ph type="title"/>
          </p:nvPr>
        </p:nvSpPr>
        <p:spPr>
          <a:xfrm>
            <a:off x="228600" y="274638"/>
            <a:ext cx="8458200" cy="639762"/>
          </a:xfrm>
        </p:spPr>
        <p:txBody>
          <a:bodyPr>
            <a:noAutofit/>
          </a:bodyPr>
          <a:lstStyle/>
          <a:p>
            <a:r>
              <a:rPr lang="en-US" sz="3600" dirty="0"/>
              <a:t>Where is the carbon in the ecosystem?</a:t>
            </a:r>
          </a:p>
        </p:txBody>
      </p:sp>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41678035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5EACAEC64C114EA99A1E5284D54B0B" ma:contentTypeVersion="13" ma:contentTypeDescription="Create a new document." ma:contentTypeScope="" ma:versionID="888d06e1a7327c0eca90fcd536c05719">
  <xsd:schema xmlns:xsd="http://www.w3.org/2001/XMLSchema" xmlns:xs="http://www.w3.org/2001/XMLSchema" xmlns:p="http://schemas.microsoft.com/office/2006/metadata/properties" xmlns:ns2="b07244d7-9d87-4a59-9546-7a740651fd8a" xmlns:ns3="ca1d03cc-76f8-4af5-93a5-948228b22d3b" targetNamespace="http://schemas.microsoft.com/office/2006/metadata/properties" ma:root="true" ma:fieldsID="283573697d9e3f4c22376343b11c8736" ns2:_="" ns3:_="">
    <xsd:import namespace="b07244d7-9d87-4a59-9546-7a740651fd8a"/>
    <xsd:import namespace="ca1d03cc-76f8-4af5-93a5-948228b22d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7244d7-9d87-4a59-9546-7a740651fd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1d03cc-76f8-4af5-93a5-948228b22d3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B484AE-217F-405F-857A-AAF5209F0E69}"/>
</file>

<file path=customXml/itemProps2.xml><?xml version="1.0" encoding="utf-8"?>
<ds:datastoreItem xmlns:ds="http://schemas.openxmlformats.org/officeDocument/2006/customXml" ds:itemID="{6F02680E-4EDA-404A-BB7B-A36670607BB2}">
  <ds:schemaRefs>
    <ds:schemaRef ds:uri="http://schemas.microsoft.com/sharepoint/v3/contenttype/forms"/>
  </ds:schemaRefs>
</ds:datastoreItem>
</file>

<file path=customXml/itemProps3.xml><?xml version="1.0" encoding="utf-8"?>
<ds:datastoreItem xmlns:ds="http://schemas.openxmlformats.org/officeDocument/2006/customXml" ds:itemID="{96B82A8F-8FF3-48FB-A0FD-B7A4BF873973}">
  <ds:schemaRefs>
    <ds:schemaRef ds:uri="http://schemas.openxmlformats.org/package/2006/metadata/core-properties"/>
    <ds:schemaRef ds:uri="http://schemas.microsoft.com/office/2006/metadata/properties"/>
    <ds:schemaRef ds:uri="http://purl.org/dc/elements/1.1/"/>
    <ds:schemaRef ds:uri="http://purl.org/dc/dcmitype/"/>
    <ds:schemaRef ds:uri="http://schemas.microsoft.com/office/2006/documentManagement/types"/>
    <ds:schemaRef ds:uri="http://purl.org/dc/terms/"/>
    <ds:schemaRef ds:uri="http://schemas.microsoft.com/office/infopath/2007/PartnerControls"/>
    <ds:schemaRef ds:uri="b07244d7-9d87-4a59-9546-7a740651fd8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12715</TotalTime>
  <Words>2615</Words>
  <Application>Microsoft Macintosh PowerPoint</Application>
  <PresentationFormat>On-screen Show (4:3)</PresentationFormat>
  <Paragraphs>211</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Ecosystems Unit  Activity 1.3  Carbon Pools</vt:lpstr>
      <vt:lpstr>Unit Map</vt:lpstr>
      <vt:lpstr>What is an ecosystem?</vt:lpstr>
      <vt:lpstr>Where is the meadow ecosystem?</vt:lpstr>
      <vt:lpstr>Meadow ecosystem is outlined in red. The rest of the image is a forest ecosystem.</vt:lpstr>
      <vt:lpstr>Zoom to the land surface</vt:lpstr>
      <vt:lpstr>Meadow ecosystems have many living things:</vt:lpstr>
      <vt:lpstr>Where is the carbon in the ecosystem?</vt:lpstr>
      <vt:lpstr>Where is the carbon in the ecosystem?</vt:lpstr>
      <vt:lpstr>Where are the producers?</vt:lpstr>
      <vt:lpstr>Where are the herbivores?</vt:lpstr>
      <vt:lpstr>Where is the carnivore?</vt:lpstr>
      <vt:lpstr>Where are the decomposers?</vt:lpstr>
      <vt:lpstr>Scientists group parts of ecosystems into “pools” of carbon</vt:lpstr>
      <vt:lpstr>PowerPoint Presentation</vt:lpstr>
      <vt:lpstr>New Information Alert: What is soil organic carbon?</vt:lpstr>
      <vt:lpstr>Reading</vt:lpstr>
      <vt:lpstr>Looking ahead: the Ecosystems Unit</vt:lpstr>
      <vt:lpstr>Learning Tracking Tool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zhanli</dc:creator>
  <cp:lastModifiedBy>Walus, Alex</cp:lastModifiedBy>
  <cp:revision>374</cp:revision>
  <cp:lastPrinted>2012-08-05T18:30:52Z</cp:lastPrinted>
  <dcterms:created xsi:type="dcterms:W3CDTF">2011-09-07T14:12:14Z</dcterms:created>
  <dcterms:modified xsi:type="dcterms:W3CDTF">2021-08-23T16:42:54Z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0x010100665EACAEC64C114EA99A1E5284D54B0B</vt:lpwstr>
  </property>
</Properties>
</file>