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9" r:id="rId2"/>
    <p:sldId id="292" r:id="rId3"/>
    <p:sldId id="287" r:id="rId4"/>
    <p:sldId id="257" r:id="rId5"/>
    <p:sldId id="258" r:id="rId6"/>
    <p:sldId id="259" r:id="rId7"/>
    <p:sldId id="260" r:id="rId8"/>
    <p:sldId id="261" r:id="rId9"/>
    <p:sldId id="262" r:id="rId10"/>
    <p:sldId id="263" r:id="rId11"/>
    <p:sldId id="264" r:id="rId12"/>
    <p:sldId id="265" r:id="rId13"/>
    <p:sldId id="266" r:id="rId14"/>
    <p:sldId id="267" r:id="rId15"/>
    <p:sldId id="271" r:id="rId16"/>
    <p:sldId id="31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p:restoredTop sz="78723"/>
  </p:normalViewPr>
  <p:slideViewPr>
    <p:cSldViewPr snapToGrid="0" snapToObjects="1">
      <p:cViewPr varScale="1">
        <p:scale>
          <a:sx n="74" d="100"/>
          <a:sy n="74" d="100"/>
        </p:scale>
        <p:origin x="784"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62B63-0705-1B42-8891-3A796813F547}" type="datetimeFigureOut">
              <a:rPr lang="en-US" smtClean="0"/>
              <a:t>3/23/20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00944-7344-104A-96F9-8B9BD8C20F19}" type="slidenum">
              <a:rPr lang="en-US" smtClean="0"/>
              <a:t>‹#›</a:t>
            </a:fld>
            <a:endParaRPr lang="en-US"/>
          </a:p>
        </p:txBody>
      </p:sp>
    </p:spTree>
    <p:extLst>
      <p:ext uri="{BB962C8B-B14F-4D97-AF65-F5344CB8AC3E}">
        <p14:creationId xmlns:p14="http://schemas.microsoft.com/office/powerpoint/2010/main" val="2946301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32655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10</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11</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12</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13</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Compare four different ecosystems.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14 to prompt students to write down as many observations as they can about how the four ecosystems are alike and different.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main thing they should notice is that the relative sizes of ecosystem pools is the same across ecosystems: the largest pool is the soil organic carbon, followed by producers, then herbivores, then carnivores.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may also notice that soil organic carbon is the largest pool in the prairie, but the forest has the most organic carbon in producers. You may use this opportunity to talk about how pool sizes are different because of the history of the site (lots of grasses growing and dying increase the soil organic carbon pool) and the size of the organisms that live there (trees versus corn).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should also notice that the total organic carbon differs across ecosystems.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may also notice that human management produces a somewhat different pattern for the corn field.  Humans use fences, hunting, and pesticides to kill or keep out most herbivores (since we want to use the corn for ourselves), so the herbivore and carnivore populations are much smaller than for natural ecosystems.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3AFAC-1A08-7F4F-8495-3FE54312C5FA}" type="slidenum">
              <a:rPr lang="en-US" smtClean="0"/>
              <a:t>14</a:t>
            </a:fld>
            <a:endParaRPr lang="en-US"/>
          </a:p>
        </p:txBody>
      </p:sp>
    </p:spTree>
    <p:extLst>
      <p:ext uri="{BB962C8B-B14F-4D97-AF65-F5344CB8AC3E}">
        <p14:creationId xmlns:p14="http://schemas.microsoft.com/office/powerpoint/2010/main" val="276531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Compare four different ecosystems.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Slide 15 to introduce the ideas differ in the total organic carbon that they can support Students will be explore this idea more deeply more in Lesson 4. Ecologists answer the last question (about why different ecosystems have different amounts of total organic carbon) by identifying </a:t>
            </a:r>
            <a:r>
              <a:rPr lang="en-US" sz="1200" i="1" kern="1200" dirty="0">
                <a:solidFill>
                  <a:schemeClr val="tx1"/>
                </a:solidFill>
                <a:effectLst/>
                <a:latin typeface="+mn-lt"/>
                <a:ea typeface="+mn-ea"/>
                <a:cs typeface="+mn-cs"/>
              </a:rPr>
              <a:t>limiting factors, </a:t>
            </a:r>
            <a:r>
              <a:rPr lang="en-US" sz="1200" kern="1200" dirty="0">
                <a:solidFill>
                  <a:schemeClr val="tx1"/>
                </a:solidFill>
                <a:effectLst/>
                <a:latin typeface="+mn-lt"/>
                <a:ea typeface="+mn-ea"/>
                <a:cs typeface="+mn-cs"/>
              </a:rPr>
              <a:t>including: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Water (the primary limiting factor for deserts)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Temperature (the primary limiting factor in Arctic and alpine ecosystems)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Nutrient availability (the primary limiting factor in rain forests)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good time elicit students’ ideas and questions about what limits organic carbon in different ecosystems.  You do not need to teach about limiting factors at this point.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Accommodation: For the information on the final slide, as a class create organic matter pyramids or other bar graphs to show the size of the pools as visuals.  Have students describe the organic matter pools in the four ecosystems (desert, forest, corn field, and prairie) including the herbivores, producers, and carnivores that live in each ecosystem.</a:t>
            </a:r>
            <a:r>
              <a:rPr lang="en-US" dirty="0">
                <a:effectLst/>
              </a:rPr>
              <a: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D00944-7344-104A-96F9-8B9BD8C20F19}" type="slidenum">
              <a:rPr lang="en-US" smtClean="0"/>
              <a:t>15</a:t>
            </a:fld>
            <a:endParaRPr lang="en-US"/>
          </a:p>
        </p:txBody>
      </p:sp>
    </p:spTree>
    <p:extLst>
      <p:ext uri="{BB962C8B-B14F-4D97-AF65-F5344CB8AC3E}">
        <p14:creationId xmlns:p14="http://schemas.microsoft.com/office/powerpoint/2010/main" val="30311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a discussion to complete the Learning Tracking Tool for this activity.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16 of the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2.4 Questions about Ecosystems PPT.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a Learning Tracking Tool for Ecosystems to each student.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write the activity chunk name in the first column, "The Meadow Simulation."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did during the activity chunk. When you come to consensus as a class, have students record the answer in the second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figured out during the activity chunk that will help them in answering the unit driving question. When you come to consensus as a class, have students record the answer in the third column of the tool.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a class discussion about what students are wondering now that will help them move towards answering the unit driving question. Have students record the questions in the fourth column of the tool.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keep their Learning Tracking Tool for Ecosystems for future activities.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 Learning Tracking Tool</a:t>
            </a:r>
          </a:p>
          <a:p>
            <a:r>
              <a:rPr lang="en-US" sz="1200" b="1" kern="1200" dirty="0">
                <a:solidFill>
                  <a:schemeClr val="tx1"/>
                </a:solidFill>
                <a:effectLst/>
                <a:latin typeface="+mn-lt"/>
                <a:ea typeface="+mn-ea"/>
                <a:cs typeface="+mn-cs"/>
              </a:rPr>
              <a:t>Activity Chunk: </a:t>
            </a:r>
            <a:r>
              <a:rPr lang="en-US" sz="1200" kern="1200" dirty="0">
                <a:solidFill>
                  <a:schemeClr val="tx1"/>
                </a:solidFill>
                <a:effectLst/>
                <a:latin typeface="+mn-lt"/>
                <a:ea typeface="+mn-ea"/>
                <a:cs typeface="+mn-cs"/>
              </a:rPr>
              <a:t>Patterns in Organic </a:t>
            </a:r>
            <a:r>
              <a:rPr lang="en-US" sz="1200" kern="1200">
                <a:solidFill>
                  <a:schemeClr val="tx1"/>
                </a:solidFill>
                <a:effectLst/>
                <a:latin typeface="+mn-lt"/>
                <a:ea typeface="+mn-ea"/>
                <a:cs typeface="+mn-cs"/>
              </a:rPr>
              <a:t>Matter Ecosystems, </a:t>
            </a:r>
            <a:r>
              <a:rPr lang="en-US" sz="1200" kern="1200" dirty="0">
                <a:solidFill>
                  <a:schemeClr val="tx1"/>
                </a:solidFill>
                <a:effectLst/>
                <a:latin typeface="+mn-lt"/>
                <a:ea typeface="+mn-ea"/>
                <a:cs typeface="+mn-cs"/>
              </a:rPr>
              <a:t>Investigator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Do? </a:t>
            </a:r>
            <a:r>
              <a:rPr lang="en-US" sz="1200" kern="1200" dirty="0">
                <a:solidFill>
                  <a:schemeClr val="tx1"/>
                </a:solidFill>
                <a:effectLst/>
                <a:latin typeface="+mn-lt"/>
                <a:ea typeface="+mn-ea"/>
                <a:cs typeface="+mn-cs"/>
              </a:rPr>
              <a:t>Use the Meadow Simulation to investigate an ecosystem. Use the Predictions and Planning Tool and the Evidence-Based Arguments Tool to describe patterns.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Did We Figure Out? </a:t>
            </a:r>
            <a:r>
              <a:rPr lang="en-US" sz="1200" kern="1200" dirty="0">
                <a:solidFill>
                  <a:schemeClr val="tx1"/>
                </a:solidFill>
                <a:effectLst/>
                <a:latin typeface="+mn-lt"/>
                <a:ea typeface="+mn-ea"/>
                <a:cs typeface="+mn-cs"/>
              </a:rPr>
              <a:t>Most terrestrial ecosystems have an </a:t>
            </a:r>
            <a:r>
              <a:rPr lang="en-US" sz="1200" i="1" kern="1200" dirty="0">
                <a:solidFill>
                  <a:schemeClr val="tx1"/>
                </a:solidFill>
                <a:effectLst/>
                <a:latin typeface="+mn-lt"/>
                <a:ea typeface="+mn-ea"/>
                <a:cs typeface="+mn-cs"/>
              </a:rPr>
              <a:t>organic matter pyramid:</a:t>
            </a:r>
            <a:r>
              <a:rPr lang="en-US" sz="1200" kern="1200" dirty="0">
                <a:solidFill>
                  <a:schemeClr val="tx1"/>
                </a:solidFill>
                <a:effectLst/>
                <a:latin typeface="+mn-lt"/>
                <a:ea typeface="+mn-ea"/>
                <a:cs typeface="+mn-cs"/>
              </a:rPr>
              <a:t> Producers organic matter &gt; herbivore organic matter &gt; carnivore organic matter.</a:t>
            </a:r>
          </a:p>
          <a:p>
            <a:r>
              <a:rPr lang="en-US" sz="1200" b="1" kern="1200" dirty="0">
                <a:solidFill>
                  <a:schemeClr val="tx1"/>
                </a:solidFill>
                <a:effectLst/>
                <a:latin typeface="+mn-lt"/>
                <a:ea typeface="+mn-ea"/>
                <a:cs typeface="+mn-cs"/>
              </a:rPr>
              <a:t>What Are We Asking Now? </a:t>
            </a:r>
            <a:r>
              <a:rPr lang="en-US" sz="1200" kern="1200" dirty="0">
                <a:solidFill>
                  <a:schemeClr val="tx1"/>
                </a:solidFill>
                <a:effectLst/>
                <a:latin typeface="+mn-lt"/>
                <a:ea typeface="+mn-ea"/>
                <a:cs typeface="+mn-cs"/>
              </a:rPr>
              <a:t>What causes the organic matter pyramid?</a:t>
            </a:r>
          </a:p>
          <a:p>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198390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2.4 Organic Carbon Pools in Other Ecosystems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56246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carbon pool sizes in different ecosystems.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2.4 Organic Carbon Pools in Other Ecosystems PPT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compare the Meadow Simulation to different ecosystems.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Remind students that the Meadow Simulation was a simulation of one specific ecosystem: a meadow. Show students the organic matter pyramid on Slide 3 and discuss how it represents the patterns observed in the simulation.</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53AFAC-1A08-7F4F-8495-3FE54312C5FA}" type="slidenum">
              <a:rPr lang="en-US" smtClean="0"/>
              <a:t>3</a:t>
            </a:fld>
            <a:endParaRPr lang="en-US"/>
          </a:p>
        </p:txBody>
      </p:sp>
    </p:spTree>
    <p:extLst>
      <p:ext uri="{BB962C8B-B14F-4D97-AF65-F5344CB8AC3E}">
        <p14:creationId xmlns:p14="http://schemas.microsoft.com/office/powerpoint/2010/main" val="280829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E53AFAC-1A08-7F4F-8495-3FE54312C5FA}" type="slidenum">
              <a:rPr lang="en-US" smtClean="0"/>
              <a:t>4</a:t>
            </a:fld>
            <a:endParaRPr lang="en-US"/>
          </a:p>
        </p:txBody>
      </p:sp>
    </p:spTree>
    <p:extLst>
      <p:ext uri="{BB962C8B-B14F-4D97-AF65-F5344CB8AC3E}">
        <p14:creationId xmlns:p14="http://schemas.microsoft.com/office/powerpoint/2010/main" val="3840596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pPr/>
              <a:t>5</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6</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7</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8</a:t>
            </a:fld>
            <a:endParaRPr lang="en-US"/>
          </a:p>
        </p:txBody>
      </p:sp>
    </p:spTree>
    <p:extLst>
      <p:ext uri="{BB962C8B-B14F-4D97-AF65-F5344CB8AC3E}">
        <p14:creationId xmlns:p14="http://schemas.microsoft.com/office/powerpoint/2010/main" val="226133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predict which ecosystems have the largest organic carbon pools.</a:t>
            </a:r>
          </a:p>
          <a:p>
            <a:pPr lvl="0"/>
            <a:r>
              <a:rPr lang="en-US" sz="1200" kern="1200" dirty="0">
                <a:solidFill>
                  <a:schemeClr val="tx1"/>
                </a:solidFill>
                <a:effectLst/>
                <a:latin typeface="+mn-lt"/>
                <a:ea typeface="+mn-ea"/>
                <a:cs typeface="+mn-cs"/>
              </a:rPr>
              <a:t>Use Slide 4 to introduce four different types of ecosystems. Have students consider two ecosystems at a time—prairie vs. desert and cornfield vs. forest—during Slides 5-13. Students should write down a prediction on a piece of paper. Ask: </a:t>
            </a:r>
            <a:r>
              <a:rPr lang="en-US" sz="1200" i="1" kern="1200" dirty="0">
                <a:solidFill>
                  <a:schemeClr val="tx1"/>
                </a:solidFill>
                <a:effectLst/>
                <a:latin typeface="+mn-lt"/>
                <a:ea typeface="+mn-ea"/>
                <a:cs typeface="+mn-cs"/>
              </a:rPr>
              <a:t>Which ecosystem will have the most organic carbon?</a:t>
            </a:r>
            <a:r>
              <a:rPr lang="en-US" sz="1200" kern="1200" dirty="0">
                <a:solidFill>
                  <a:schemeClr val="tx1"/>
                </a:solidFill>
                <a:effectLst/>
                <a:latin typeface="+mn-lt"/>
                <a:ea typeface="+mn-ea"/>
                <a:cs typeface="+mn-cs"/>
              </a:rPr>
              <a:t> They could also predict which pool they think will be the largest.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Many students will make reasonable predictions about the amount of living organic matter, but we expect that many students will be surprised when they see that in most terrestrial ecosystems the largest organic carbon pool is soil carbon.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Accommodation: Have students share their predictions to the class for the question “Which ecosystem will have the most organic carbon?” As students share their predictions, write down these predictions on a sheet of paper or the board.</a:t>
            </a:r>
            <a:r>
              <a:rPr lang="en-US" dirty="0">
                <a:effectLst/>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Credit:</a:t>
            </a:r>
            <a:r>
              <a:rPr lang="en-US" sz="1200" kern="1200" baseline="0" dirty="0">
                <a:solidFill>
                  <a:schemeClr val="tx1"/>
                </a:solidFill>
                <a:effectLst/>
                <a:latin typeface="+mn-lt"/>
                <a:ea typeface="+mn-ea"/>
                <a:cs typeface="+mn-cs"/>
              </a:rPr>
              <a:t> Hannah Miller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3F3F3A2-4CB2-4280-92F2-A775C7AFE2B3}" type="slidenum">
              <a:rPr lang="en-US" smtClean="0"/>
              <a:pPr/>
              <a:t>9</a:t>
            </a:fld>
            <a:endParaRPr lang="en-US"/>
          </a:p>
        </p:txBody>
      </p:sp>
    </p:spTree>
    <p:extLst>
      <p:ext uri="{BB962C8B-B14F-4D97-AF65-F5344CB8AC3E}">
        <p14:creationId xmlns:p14="http://schemas.microsoft.com/office/powerpoint/2010/main" val="226133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3D21B2-96E3-4919-8824-0DC9EE7AE3B4}"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4055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E9E0B4-0915-42DD-91EB-856D4BB3A2AE}"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330234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FFD98F-492B-4267-8F37-668903B74681}"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32838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0A1EC6-07CB-4AAE-8CC7-A394B28474E6}"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132352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57D02-0451-48C3-861D-767EAAD98B7D}" type="datetime1">
              <a:rPr lang="en-US" smtClean="0"/>
              <a:t>3/23/20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360654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A6A5CE-D970-489F-A43A-096B2DBB95D4}"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215602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2C6080-09EA-4E77-A508-7E21A0B02BC5}" type="datetime1">
              <a:rPr lang="en-US" smtClean="0"/>
              <a:t>3/23/20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181878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F433E9-8A55-4BA1-A21E-2F02F4D7DF0A}" type="datetime1">
              <a:rPr lang="en-US" smtClean="0"/>
              <a:t>3/23/20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64901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8E559-38B2-41AB-96C8-EC8C9449595E}" type="datetime1">
              <a:rPr lang="en-US" smtClean="0"/>
              <a:t>3/23/20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209726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F971-CFEB-4383-AECA-0DBB0B8B20DB}"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133810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EF5C5-8440-445C-978E-AFEBE19A41E5}" type="datetime1">
              <a:rPr lang="en-US" smtClean="0"/>
              <a:t>3/23/20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0FEE0B-F069-E94B-95AD-7C6965ED0E4E}" type="slidenum">
              <a:rPr lang="en-US" smtClean="0"/>
              <a:t>‹#›</a:t>
            </a:fld>
            <a:endParaRPr lang="en-US"/>
          </a:p>
        </p:txBody>
      </p:sp>
    </p:spTree>
    <p:extLst>
      <p:ext uri="{BB962C8B-B14F-4D97-AF65-F5344CB8AC3E}">
        <p14:creationId xmlns:p14="http://schemas.microsoft.com/office/powerpoint/2010/main" val="66062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8B6FB-62EC-4320-BA26-0794FA36D2FB}" type="datetime1">
              <a:rPr lang="en-US" smtClean="0"/>
              <a:t>3/23/20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720FEE0B-F069-E94B-95AD-7C6965ED0E4E}" type="slidenum">
              <a:rPr lang="en-US" smtClean="0"/>
              <a:pPr/>
              <a:t>‹#›</a:t>
            </a:fld>
            <a:endParaRPr lang="en-US" dirty="0"/>
          </a:p>
        </p:txBody>
      </p:sp>
    </p:spTree>
    <p:extLst>
      <p:ext uri="{BB962C8B-B14F-4D97-AF65-F5344CB8AC3E}">
        <p14:creationId xmlns:p14="http://schemas.microsoft.com/office/powerpoint/2010/main" val="1523970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2829" y="2616259"/>
            <a:ext cx="8229600" cy="2539882"/>
          </a:xfrm>
        </p:spPr>
        <p:txBody>
          <a:bodyPr>
            <a:normAutofit fontScale="90000"/>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2.4: Organic Carbon Pools in Other Ecosystems</a:t>
            </a:r>
          </a:p>
        </p:txBody>
      </p:sp>
      <p:sp>
        <p:nvSpPr>
          <p:cNvPr id="5" name="Slide Number Placeholder 4">
            <a:extLst>
              <a:ext uri="{FF2B5EF4-FFF2-40B4-BE49-F238E27FC236}">
                <a16:creationId xmlns:a16="http://schemas.microsoft.com/office/drawing/2014/main" id="{CA3A7F7D-572B-4644-AB82-A7B194FFC6C2}"/>
              </a:ext>
            </a:extLst>
          </p:cNvPr>
          <p:cNvSpPr>
            <a:spLocks noGrp="1"/>
          </p:cNvSpPr>
          <p:nvPr>
            <p:ph type="sldNum" sz="quarter" idx="12"/>
          </p:nvPr>
        </p:nvSpPr>
        <p:spPr/>
        <p:txBody>
          <a:bodyPr/>
          <a:lstStyle/>
          <a:p>
            <a:fld id="{6972B99C-BD6F-B44A-8352-803F63E777E0}" type="slidenum">
              <a:rPr lang="en-US" smtClean="0"/>
              <a:t>1</a:t>
            </a:fld>
            <a:endParaRPr lang="en-US"/>
          </a:p>
        </p:txBody>
      </p:sp>
    </p:spTree>
    <p:extLst>
      <p:ext uri="{BB962C8B-B14F-4D97-AF65-F5344CB8AC3E}">
        <p14:creationId xmlns:p14="http://schemas.microsoft.com/office/powerpoint/2010/main" val="229893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554376" y="298203"/>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Cornfield: Notice the pattern of organic carbon pool sizes </a:t>
            </a:r>
          </a:p>
        </p:txBody>
      </p:sp>
      <p:sp>
        <p:nvSpPr>
          <p:cNvPr id="25" name="TextBox 24"/>
          <p:cNvSpPr txBox="1"/>
          <p:nvPr/>
        </p:nvSpPr>
        <p:spPr>
          <a:xfrm>
            <a:off x="191567" y="4919100"/>
            <a:ext cx="2932056" cy="523220"/>
          </a:xfrm>
          <a:prstGeom prst="rect">
            <a:avLst/>
          </a:prstGeom>
          <a:noFill/>
        </p:spPr>
        <p:txBody>
          <a:bodyPr wrap="square" rtlCol="0">
            <a:spAutoFit/>
          </a:bodyPr>
          <a:lstStyle/>
          <a:p>
            <a:pPr algn="ctr"/>
            <a:r>
              <a:rPr lang="en-US" sz="2800" dirty="0"/>
              <a:t>Cornfield</a:t>
            </a:r>
          </a:p>
        </p:txBody>
      </p:sp>
      <p:pic>
        <p:nvPicPr>
          <p:cNvPr id="26" name="Picture 25" descr="IMG_9377.JPG - Versio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67" y="2647014"/>
            <a:ext cx="2932056" cy="1950731"/>
          </a:xfrm>
          <a:prstGeom prst="rect">
            <a:avLst/>
          </a:prstGeom>
        </p:spPr>
      </p:pic>
      <p:sp>
        <p:nvSpPr>
          <p:cNvPr id="2" name="Slide Number Placeholder 1">
            <a:extLst>
              <a:ext uri="{FF2B5EF4-FFF2-40B4-BE49-F238E27FC236}">
                <a16:creationId xmlns:a16="http://schemas.microsoft.com/office/drawing/2014/main" id="{FA87E825-1142-470F-A718-FBAB3BAD38EC}"/>
              </a:ext>
            </a:extLst>
          </p:cNvPr>
          <p:cNvSpPr>
            <a:spLocks noGrp="1"/>
          </p:cNvSpPr>
          <p:nvPr>
            <p:ph type="sldNum" sz="quarter" idx="12"/>
          </p:nvPr>
        </p:nvSpPr>
        <p:spPr/>
        <p:txBody>
          <a:bodyPr/>
          <a:lstStyle/>
          <a:p>
            <a:fld id="{720FEE0B-F069-E94B-95AD-7C6965ED0E4E}" type="slidenum">
              <a:rPr lang="en-US" smtClean="0"/>
              <a:t>10</a:t>
            </a:fld>
            <a:endParaRPr lang="en-US"/>
          </a:p>
        </p:txBody>
      </p:sp>
      <p:pic>
        <p:nvPicPr>
          <p:cNvPr id="4" name="Picture 3">
            <a:extLst>
              <a:ext uri="{FF2B5EF4-FFF2-40B4-BE49-F238E27FC236}">
                <a16:creationId xmlns:a16="http://schemas.microsoft.com/office/drawing/2014/main" id="{806814C6-0E5E-9841-88AF-083482AA4553}"/>
              </a:ext>
            </a:extLst>
          </p:cNvPr>
          <p:cNvPicPr>
            <a:picLocks noChangeAspect="1"/>
          </p:cNvPicPr>
          <p:nvPr/>
        </p:nvPicPr>
        <p:blipFill>
          <a:blip r:embed="rId4"/>
          <a:stretch>
            <a:fillRect/>
          </a:stretch>
        </p:blipFill>
        <p:spPr>
          <a:xfrm>
            <a:off x="3258450" y="1650349"/>
            <a:ext cx="5693983" cy="4085433"/>
          </a:xfrm>
          <a:prstGeom prst="rect">
            <a:avLst/>
          </a:prstGeom>
        </p:spPr>
      </p:pic>
    </p:spTree>
    <p:extLst>
      <p:ext uri="{BB962C8B-B14F-4D97-AF65-F5344CB8AC3E}">
        <p14:creationId xmlns:p14="http://schemas.microsoft.com/office/powerpoint/2010/main" val="330476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613"/>
            <a:ext cx="8229600" cy="1143000"/>
          </a:xfrm>
        </p:spPr>
        <p:txBody>
          <a:bodyPr>
            <a:normAutofit fontScale="90000"/>
          </a:bodyPr>
          <a:lstStyle/>
          <a:p>
            <a:r>
              <a:rPr lang="en-US"/>
              <a:t>Forest: Notice </a:t>
            </a:r>
            <a:r>
              <a:rPr lang="en-US" dirty="0"/>
              <a:t>the pattern of organic carbon pool sizes </a:t>
            </a:r>
          </a:p>
        </p:txBody>
      </p:sp>
      <p:sp>
        <p:nvSpPr>
          <p:cNvPr id="25" name="TextBox 24"/>
          <p:cNvSpPr txBox="1"/>
          <p:nvPr/>
        </p:nvSpPr>
        <p:spPr>
          <a:xfrm>
            <a:off x="5306842" y="6069027"/>
            <a:ext cx="2932056" cy="523220"/>
          </a:xfrm>
          <a:prstGeom prst="rect">
            <a:avLst/>
          </a:prstGeom>
          <a:noFill/>
        </p:spPr>
        <p:txBody>
          <a:bodyPr wrap="square" rtlCol="0">
            <a:spAutoFit/>
          </a:bodyPr>
          <a:lstStyle/>
          <a:p>
            <a:pPr algn="ctr"/>
            <a:r>
              <a:rPr lang="en-US" sz="2800" dirty="0"/>
              <a:t>Forest</a:t>
            </a:r>
          </a:p>
        </p:txBody>
      </p:sp>
      <p:pic>
        <p:nvPicPr>
          <p:cNvPr id="24" name="Picture 23" descr="IMG_5965.JPG - Versio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117" y="2608457"/>
            <a:ext cx="3117272" cy="2093164"/>
          </a:xfrm>
          <a:prstGeom prst="rect">
            <a:avLst/>
          </a:prstGeom>
        </p:spPr>
      </p:pic>
      <p:sp>
        <p:nvSpPr>
          <p:cNvPr id="3" name="Slide Number Placeholder 2">
            <a:extLst>
              <a:ext uri="{FF2B5EF4-FFF2-40B4-BE49-F238E27FC236}">
                <a16:creationId xmlns:a16="http://schemas.microsoft.com/office/drawing/2014/main" id="{4BE119D6-7359-4F24-997C-9C49CB4B86B9}"/>
              </a:ext>
            </a:extLst>
          </p:cNvPr>
          <p:cNvSpPr>
            <a:spLocks noGrp="1"/>
          </p:cNvSpPr>
          <p:nvPr>
            <p:ph type="sldNum" sz="quarter" idx="12"/>
          </p:nvPr>
        </p:nvSpPr>
        <p:spPr/>
        <p:txBody>
          <a:bodyPr/>
          <a:lstStyle/>
          <a:p>
            <a:fld id="{720FEE0B-F069-E94B-95AD-7C6965ED0E4E}" type="slidenum">
              <a:rPr lang="en-US" smtClean="0"/>
              <a:t>11</a:t>
            </a:fld>
            <a:endParaRPr lang="en-US"/>
          </a:p>
        </p:txBody>
      </p:sp>
      <p:pic>
        <p:nvPicPr>
          <p:cNvPr id="5" name="Picture 4">
            <a:extLst>
              <a:ext uri="{FF2B5EF4-FFF2-40B4-BE49-F238E27FC236}">
                <a16:creationId xmlns:a16="http://schemas.microsoft.com/office/drawing/2014/main" id="{BD513C3A-7B20-D94A-8DC3-B01BFB5AC5C9}"/>
              </a:ext>
            </a:extLst>
          </p:cNvPr>
          <p:cNvPicPr>
            <a:picLocks noChangeAspect="1"/>
          </p:cNvPicPr>
          <p:nvPr/>
        </p:nvPicPr>
        <p:blipFill>
          <a:blip r:embed="rId4"/>
          <a:stretch>
            <a:fillRect/>
          </a:stretch>
        </p:blipFill>
        <p:spPr>
          <a:xfrm>
            <a:off x="61715" y="1526439"/>
            <a:ext cx="5694402" cy="4497118"/>
          </a:xfrm>
          <a:prstGeom prst="rect">
            <a:avLst/>
          </a:prstGeom>
        </p:spPr>
      </p:pic>
    </p:spTree>
    <p:extLst>
      <p:ext uri="{BB962C8B-B14F-4D97-AF65-F5344CB8AC3E}">
        <p14:creationId xmlns:p14="http://schemas.microsoft.com/office/powerpoint/2010/main" val="319816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5235" y="1436357"/>
            <a:ext cx="3108325" cy="5186938"/>
            <a:chOff x="5730874" y="1417638"/>
            <a:chExt cx="3108325" cy="5186938"/>
          </a:xfrm>
        </p:grpSpPr>
        <p:grpSp>
          <p:nvGrpSpPr>
            <p:cNvPr id="8" name="Group 7"/>
            <p:cNvGrpSpPr/>
            <p:nvPr/>
          </p:nvGrpSpPr>
          <p:grpSpPr>
            <a:xfrm>
              <a:off x="5730874" y="1417638"/>
              <a:ext cx="3108325" cy="5186938"/>
              <a:chOff x="5029200" y="152400"/>
              <a:chExt cx="3810000" cy="6452176"/>
            </a:xfrm>
          </p:grpSpPr>
          <p:sp>
            <p:nvSpPr>
              <p:cNvPr id="13" name="TextBox 12"/>
              <p:cNvSpPr txBox="1"/>
              <p:nvPr/>
            </p:nvSpPr>
            <p:spPr>
              <a:xfrm>
                <a:off x="5029200" y="2514600"/>
                <a:ext cx="2057400" cy="338554"/>
              </a:xfrm>
              <a:prstGeom prst="rect">
                <a:avLst/>
              </a:prstGeom>
              <a:noFill/>
            </p:spPr>
            <p:txBody>
              <a:bodyPr wrap="square" rtlCol="0">
                <a:spAutoFit/>
              </a:bodyPr>
              <a:lstStyle/>
              <a:p>
                <a:pPr algn="ctr"/>
                <a:r>
                  <a:rPr lang="en-US" sz="1600" dirty="0"/>
                  <a:t>Atmosphere CO</a:t>
                </a:r>
                <a:r>
                  <a:rPr lang="en-US" sz="1600" baseline="-25000" dirty="0"/>
                  <a:t>2</a:t>
                </a:r>
              </a:p>
            </p:txBody>
          </p:sp>
          <p:grpSp>
            <p:nvGrpSpPr>
              <p:cNvPr id="14" name="Group 13"/>
              <p:cNvGrpSpPr/>
              <p:nvPr/>
            </p:nvGrpSpPr>
            <p:grpSpPr>
              <a:xfrm>
                <a:off x="5105400" y="152400"/>
                <a:ext cx="3733800" cy="6452176"/>
                <a:chOff x="5105400" y="152400"/>
                <a:chExt cx="3733800" cy="6452176"/>
              </a:xfrm>
            </p:grpSpPr>
            <p:sp>
              <p:nvSpPr>
                <p:cNvPr id="15" name="Rectangle 14"/>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Rectangle 15"/>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 name="Rectangle 16"/>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Rectangle 17"/>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Oval 18"/>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7162800" y="1447800"/>
                  <a:ext cx="1600200" cy="584776"/>
                </a:xfrm>
                <a:prstGeom prst="rect">
                  <a:avLst/>
                </a:prstGeom>
                <a:noFill/>
              </p:spPr>
              <p:txBody>
                <a:bodyPr wrap="square" rtlCol="0">
                  <a:spAutoFit/>
                </a:bodyPr>
                <a:lstStyle/>
                <a:p>
                  <a:pPr algn="ctr"/>
                  <a:r>
                    <a:rPr lang="en-US" sz="1600" dirty="0"/>
                    <a:t>Carnivores organic carbon</a:t>
                  </a:r>
                  <a:endParaRPr lang="en-US" sz="1600" baseline="-25000" dirty="0"/>
                </a:p>
              </p:txBody>
            </p:sp>
            <p:sp>
              <p:nvSpPr>
                <p:cNvPr id="21" name="TextBox 20"/>
                <p:cNvSpPr txBox="1"/>
                <p:nvPr/>
              </p:nvSpPr>
              <p:spPr>
                <a:xfrm>
                  <a:off x="7239000" y="3733800"/>
                  <a:ext cx="1600200" cy="584776"/>
                </a:xfrm>
                <a:prstGeom prst="rect">
                  <a:avLst/>
                </a:prstGeom>
                <a:noFill/>
              </p:spPr>
              <p:txBody>
                <a:bodyPr wrap="square" rtlCol="0">
                  <a:spAutoFit/>
                </a:bodyPr>
                <a:lstStyle/>
                <a:p>
                  <a:pPr algn="ctr"/>
                  <a:r>
                    <a:rPr lang="en-US" sz="1600" dirty="0"/>
                    <a:t>Herbivores organic carbon</a:t>
                  </a:r>
                  <a:endParaRPr lang="en-US" sz="1600" baseline="-25000" dirty="0"/>
                </a:p>
              </p:txBody>
            </p:sp>
            <p:sp>
              <p:nvSpPr>
                <p:cNvPr id="22" name="TextBox 21"/>
                <p:cNvSpPr txBox="1"/>
                <p:nvPr/>
              </p:nvSpPr>
              <p:spPr>
                <a:xfrm>
                  <a:off x="7162800" y="5983069"/>
                  <a:ext cx="1600200" cy="584776"/>
                </a:xfrm>
                <a:prstGeom prst="rect">
                  <a:avLst/>
                </a:prstGeom>
                <a:noFill/>
              </p:spPr>
              <p:txBody>
                <a:bodyPr wrap="square" rtlCol="0">
                  <a:spAutoFit/>
                </a:bodyPr>
                <a:lstStyle/>
                <a:p>
                  <a:pPr algn="ctr"/>
                  <a:r>
                    <a:rPr lang="en-US" sz="1600" dirty="0"/>
                    <a:t>Producers organic carbon</a:t>
                  </a:r>
                  <a:endParaRPr lang="en-US" sz="1600" baseline="-25000" dirty="0"/>
                </a:p>
              </p:txBody>
            </p:sp>
            <p:sp>
              <p:nvSpPr>
                <p:cNvPr id="23" name="TextBox 22"/>
                <p:cNvSpPr txBox="1"/>
                <p:nvPr/>
              </p:nvSpPr>
              <p:spPr>
                <a:xfrm>
                  <a:off x="5105400" y="6019800"/>
                  <a:ext cx="1828800" cy="584776"/>
                </a:xfrm>
                <a:prstGeom prst="rect">
                  <a:avLst/>
                </a:prstGeom>
                <a:noFill/>
              </p:spPr>
              <p:txBody>
                <a:bodyPr wrap="square" rtlCol="0">
                  <a:spAutoFit/>
                </a:bodyPr>
                <a:lstStyle/>
                <a:p>
                  <a:pPr algn="ctr"/>
                  <a:r>
                    <a:rPr lang="en-US" sz="1600" dirty="0"/>
                    <a:t>Soil </a:t>
                  </a:r>
                </a:p>
                <a:p>
                  <a:pPr algn="ctr"/>
                  <a:r>
                    <a:rPr lang="en-US" sz="1600" dirty="0"/>
                    <a:t>Organic Carbon</a:t>
                  </a:r>
                  <a:endParaRPr lang="en-US" sz="1600" baseline="-25000" dirty="0"/>
                </a:p>
              </p:txBody>
            </p:sp>
          </p:grpSp>
        </p:grpSp>
        <p:sp>
          <p:nvSpPr>
            <p:cNvPr id="9" name="TextBox 8"/>
            <p:cNvSpPr txBox="1"/>
            <p:nvPr/>
          </p:nvSpPr>
          <p:spPr>
            <a:xfrm>
              <a:off x="7729267" y="5203537"/>
              <a:ext cx="874718" cy="707886"/>
            </a:xfrm>
            <a:prstGeom prst="rect">
              <a:avLst/>
            </a:prstGeom>
            <a:noFill/>
          </p:spPr>
          <p:txBody>
            <a:bodyPr wrap="square" rtlCol="0">
              <a:spAutoFit/>
            </a:bodyPr>
            <a:lstStyle/>
            <a:p>
              <a:pPr algn="ctr"/>
              <a:r>
                <a:rPr lang="en-US" sz="4000" dirty="0"/>
                <a:t>80</a:t>
              </a:r>
            </a:p>
          </p:txBody>
        </p:sp>
        <p:sp>
          <p:nvSpPr>
            <p:cNvPr id="10" name="TextBox 9"/>
            <p:cNvSpPr txBox="1"/>
            <p:nvPr/>
          </p:nvSpPr>
          <p:spPr>
            <a:xfrm>
              <a:off x="5855208" y="5244804"/>
              <a:ext cx="1160515" cy="707886"/>
            </a:xfrm>
            <a:prstGeom prst="rect">
              <a:avLst/>
            </a:prstGeom>
            <a:noFill/>
          </p:spPr>
          <p:txBody>
            <a:bodyPr wrap="square" rtlCol="0">
              <a:spAutoFit/>
            </a:bodyPr>
            <a:lstStyle/>
            <a:p>
              <a:pPr algn="ctr"/>
              <a:r>
                <a:rPr lang="en-US" sz="4000" dirty="0"/>
                <a:t>118</a:t>
              </a:r>
            </a:p>
          </p:txBody>
        </p:sp>
        <p:sp>
          <p:nvSpPr>
            <p:cNvPr id="11" name="TextBox 10"/>
            <p:cNvSpPr txBox="1"/>
            <p:nvPr/>
          </p:nvSpPr>
          <p:spPr>
            <a:xfrm>
              <a:off x="7697661" y="3344234"/>
              <a:ext cx="874718" cy="707886"/>
            </a:xfrm>
            <a:prstGeom prst="rect">
              <a:avLst/>
            </a:prstGeom>
            <a:noFill/>
          </p:spPr>
          <p:txBody>
            <a:bodyPr wrap="square" rtlCol="0">
              <a:spAutoFit/>
            </a:bodyPr>
            <a:lstStyle/>
            <a:p>
              <a:pPr algn="ctr"/>
              <a:r>
                <a:rPr lang="en-US" sz="4000" dirty="0"/>
                <a:t>9</a:t>
              </a:r>
            </a:p>
          </p:txBody>
        </p:sp>
        <p:sp>
          <p:nvSpPr>
            <p:cNvPr id="12" name="TextBox 11"/>
            <p:cNvSpPr txBox="1"/>
            <p:nvPr/>
          </p:nvSpPr>
          <p:spPr>
            <a:xfrm>
              <a:off x="7547395" y="1615013"/>
              <a:ext cx="1163009" cy="707886"/>
            </a:xfrm>
            <a:prstGeom prst="rect">
              <a:avLst/>
            </a:prstGeom>
            <a:noFill/>
          </p:spPr>
          <p:txBody>
            <a:bodyPr wrap="square" rtlCol="0">
              <a:spAutoFit/>
            </a:bodyPr>
            <a:lstStyle/>
            <a:p>
              <a:pPr algn="ctr"/>
              <a:r>
                <a:rPr lang="en-US" sz="4000" dirty="0"/>
                <a:t>0.7</a:t>
              </a:r>
            </a:p>
          </p:txBody>
        </p:sp>
      </p:grpSp>
      <p:sp>
        <p:nvSpPr>
          <p:cNvPr id="25" name="TextBox 24"/>
          <p:cNvSpPr txBox="1"/>
          <p:nvPr/>
        </p:nvSpPr>
        <p:spPr>
          <a:xfrm>
            <a:off x="751204" y="560219"/>
            <a:ext cx="2932056" cy="523220"/>
          </a:xfrm>
          <a:prstGeom prst="rect">
            <a:avLst/>
          </a:prstGeom>
          <a:noFill/>
        </p:spPr>
        <p:txBody>
          <a:bodyPr wrap="square" rtlCol="0">
            <a:spAutoFit/>
          </a:bodyPr>
          <a:lstStyle/>
          <a:p>
            <a:pPr algn="ctr"/>
            <a:r>
              <a:rPr lang="en-US" sz="2800" dirty="0"/>
              <a:t>Forest</a:t>
            </a:r>
          </a:p>
        </p:txBody>
      </p:sp>
      <p:sp>
        <p:nvSpPr>
          <p:cNvPr id="24" name="TextBox 23"/>
          <p:cNvSpPr txBox="1"/>
          <p:nvPr/>
        </p:nvSpPr>
        <p:spPr>
          <a:xfrm>
            <a:off x="7729267" y="5203537"/>
            <a:ext cx="874718" cy="707886"/>
          </a:xfrm>
          <a:prstGeom prst="rect">
            <a:avLst/>
          </a:prstGeom>
          <a:noFill/>
        </p:spPr>
        <p:txBody>
          <a:bodyPr wrap="square" rtlCol="0">
            <a:spAutoFit/>
          </a:bodyPr>
          <a:lstStyle/>
          <a:p>
            <a:pPr algn="ctr"/>
            <a:r>
              <a:rPr lang="en-US" sz="4000" dirty="0"/>
              <a:t>14</a:t>
            </a:r>
          </a:p>
        </p:txBody>
      </p:sp>
      <p:sp>
        <p:nvSpPr>
          <p:cNvPr id="26" name="TextBox 25"/>
          <p:cNvSpPr txBox="1"/>
          <p:nvPr/>
        </p:nvSpPr>
        <p:spPr>
          <a:xfrm>
            <a:off x="5855208" y="5244804"/>
            <a:ext cx="1160515" cy="707886"/>
          </a:xfrm>
          <a:prstGeom prst="rect">
            <a:avLst/>
          </a:prstGeom>
          <a:noFill/>
        </p:spPr>
        <p:txBody>
          <a:bodyPr wrap="square" rtlCol="0">
            <a:spAutoFit/>
          </a:bodyPr>
          <a:lstStyle/>
          <a:p>
            <a:pPr algn="ctr"/>
            <a:r>
              <a:rPr lang="en-US" sz="4000" dirty="0"/>
              <a:t>127</a:t>
            </a:r>
          </a:p>
        </p:txBody>
      </p:sp>
      <p:grpSp>
        <p:nvGrpSpPr>
          <p:cNvPr id="29" name="Group 28"/>
          <p:cNvGrpSpPr/>
          <p:nvPr/>
        </p:nvGrpSpPr>
        <p:grpSpPr>
          <a:xfrm>
            <a:off x="5640323" y="1437025"/>
            <a:ext cx="3108325" cy="5186938"/>
            <a:chOff x="5730874" y="1417638"/>
            <a:chExt cx="3108325" cy="5186938"/>
          </a:xfrm>
        </p:grpSpPr>
        <p:grpSp>
          <p:nvGrpSpPr>
            <p:cNvPr id="30" name="Group 29"/>
            <p:cNvGrpSpPr/>
            <p:nvPr/>
          </p:nvGrpSpPr>
          <p:grpSpPr>
            <a:xfrm>
              <a:off x="5730874" y="1417638"/>
              <a:ext cx="3108325" cy="5186938"/>
              <a:chOff x="5029200" y="152400"/>
              <a:chExt cx="3810000" cy="6452176"/>
            </a:xfrm>
          </p:grpSpPr>
          <p:sp>
            <p:nvSpPr>
              <p:cNvPr id="35" name="TextBox 34"/>
              <p:cNvSpPr txBox="1"/>
              <p:nvPr/>
            </p:nvSpPr>
            <p:spPr>
              <a:xfrm>
                <a:off x="5029200" y="2514600"/>
                <a:ext cx="2057400" cy="338554"/>
              </a:xfrm>
              <a:prstGeom prst="rect">
                <a:avLst/>
              </a:prstGeom>
              <a:noFill/>
            </p:spPr>
            <p:txBody>
              <a:bodyPr wrap="square" rtlCol="0">
                <a:spAutoFit/>
              </a:bodyPr>
              <a:lstStyle/>
              <a:p>
                <a:pPr algn="ctr"/>
                <a:r>
                  <a:rPr lang="en-US" sz="1600" dirty="0"/>
                  <a:t>Atmosphere CO</a:t>
                </a:r>
                <a:r>
                  <a:rPr lang="en-US" sz="1600" baseline="-25000" dirty="0"/>
                  <a:t>2</a:t>
                </a:r>
              </a:p>
            </p:txBody>
          </p:sp>
          <p:grpSp>
            <p:nvGrpSpPr>
              <p:cNvPr id="36" name="Group 35"/>
              <p:cNvGrpSpPr/>
              <p:nvPr/>
            </p:nvGrpSpPr>
            <p:grpSpPr>
              <a:xfrm>
                <a:off x="5105400" y="152400"/>
                <a:ext cx="3733800" cy="6452176"/>
                <a:chOff x="5105400" y="152400"/>
                <a:chExt cx="3733800" cy="6452176"/>
              </a:xfrm>
            </p:grpSpPr>
            <p:sp>
              <p:nvSpPr>
                <p:cNvPr id="37" name="Rectangle 36"/>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8" name="Rectangle 37"/>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9" name="Rectangle 38"/>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0" name="Rectangle 39"/>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1" name="Oval 40"/>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2" name="TextBox 41"/>
                <p:cNvSpPr txBox="1"/>
                <p:nvPr/>
              </p:nvSpPr>
              <p:spPr>
                <a:xfrm>
                  <a:off x="7162800" y="1447800"/>
                  <a:ext cx="1600200" cy="584776"/>
                </a:xfrm>
                <a:prstGeom prst="rect">
                  <a:avLst/>
                </a:prstGeom>
                <a:noFill/>
              </p:spPr>
              <p:txBody>
                <a:bodyPr wrap="square" rtlCol="0">
                  <a:spAutoFit/>
                </a:bodyPr>
                <a:lstStyle/>
                <a:p>
                  <a:pPr algn="ctr"/>
                  <a:r>
                    <a:rPr lang="en-US" sz="1600" dirty="0"/>
                    <a:t>Carnivores organic carbon</a:t>
                  </a:r>
                  <a:endParaRPr lang="en-US" sz="1600" baseline="-25000" dirty="0"/>
                </a:p>
              </p:txBody>
            </p:sp>
            <p:sp>
              <p:nvSpPr>
                <p:cNvPr id="43" name="TextBox 42"/>
                <p:cNvSpPr txBox="1"/>
                <p:nvPr/>
              </p:nvSpPr>
              <p:spPr>
                <a:xfrm>
                  <a:off x="7239000" y="3733800"/>
                  <a:ext cx="1600200" cy="584776"/>
                </a:xfrm>
                <a:prstGeom prst="rect">
                  <a:avLst/>
                </a:prstGeom>
                <a:noFill/>
              </p:spPr>
              <p:txBody>
                <a:bodyPr wrap="square" rtlCol="0">
                  <a:spAutoFit/>
                </a:bodyPr>
                <a:lstStyle/>
                <a:p>
                  <a:pPr algn="ctr"/>
                  <a:r>
                    <a:rPr lang="en-US" sz="1600" dirty="0"/>
                    <a:t>Herbivores organic carbon</a:t>
                  </a:r>
                  <a:endParaRPr lang="en-US" sz="1600" baseline="-25000" dirty="0"/>
                </a:p>
              </p:txBody>
            </p:sp>
            <p:sp>
              <p:nvSpPr>
                <p:cNvPr id="44" name="TextBox 43"/>
                <p:cNvSpPr txBox="1"/>
                <p:nvPr/>
              </p:nvSpPr>
              <p:spPr>
                <a:xfrm>
                  <a:off x="7162800" y="5983069"/>
                  <a:ext cx="1600200" cy="584776"/>
                </a:xfrm>
                <a:prstGeom prst="rect">
                  <a:avLst/>
                </a:prstGeom>
                <a:noFill/>
              </p:spPr>
              <p:txBody>
                <a:bodyPr wrap="square" rtlCol="0">
                  <a:spAutoFit/>
                </a:bodyPr>
                <a:lstStyle/>
                <a:p>
                  <a:pPr algn="ctr"/>
                  <a:r>
                    <a:rPr lang="en-US" sz="1600" dirty="0"/>
                    <a:t>Producers organic carbon</a:t>
                  </a:r>
                  <a:endParaRPr lang="en-US" sz="1600" baseline="-25000" dirty="0"/>
                </a:p>
              </p:txBody>
            </p:sp>
            <p:sp>
              <p:nvSpPr>
                <p:cNvPr id="45" name="TextBox 44"/>
                <p:cNvSpPr txBox="1"/>
                <p:nvPr/>
              </p:nvSpPr>
              <p:spPr>
                <a:xfrm>
                  <a:off x="5105400" y="6019800"/>
                  <a:ext cx="1828800" cy="584776"/>
                </a:xfrm>
                <a:prstGeom prst="rect">
                  <a:avLst/>
                </a:prstGeom>
                <a:noFill/>
              </p:spPr>
              <p:txBody>
                <a:bodyPr wrap="square" rtlCol="0">
                  <a:spAutoFit/>
                </a:bodyPr>
                <a:lstStyle/>
                <a:p>
                  <a:pPr algn="ctr"/>
                  <a:r>
                    <a:rPr lang="en-US" sz="1600" dirty="0"/>
                    <a:t>Soil </a:t>
                  </a:r>
                </a:p>
                <a:p>
                  <a:pPr algn="ctr"/>
                  <a:r>
                    <a:rPr lang="en-US" sz="1600" dirty="0"/>
                    <a:t>Organic Carbon</a:t>
                  </a:r>
                  <a:endParaRPr lang="en-US" sz="1600" baseline="-25000" dirty="0"/>
                </a:p>
              </p:txBody>
            </p:sp>
          </p:grpSp>
        </p:grpSp>
        <p:sp>
          <p:nvSpPr>
            <p:cNvPr id="34" name="TextBox 33"/>
            <p:cNvSpPr txBox="1"/>
            <p:nvPr/>
          </p:nvSpPr>
          <p:spPr>
            <a:xfrm>
              <a:off x="7542780" y="1588009"/>
              <a:ext cx="1163009" cy="707886"/>
            </a:xfrm>
            <a:prstGeom prst="rect">
              <a:avLst/>
            </a:prstGeom>
            <a:noFill/>
          </p:spPr>
          <p:txBody>
            <a:bodyPr wrap="square" rtlCol="0">
              <a:spAutoFit/>
            </a:bodyPr>
            <a:lstStyle/>
            <a:p>
              <a:pPr algn="ctr"/>
              <a:r>
                <a:rPr lang="en-US" sz="4000" dirty="0"/>
                <a:t>0.01</a:t>
              </a:r>
            </a:p>
          </p:txBody>
        </p:sp>
      </p:grpSp>
      <p:sp>
        <p:nvSpPr>
          <p:cNvPr id="46" name="TextBox 45"/>
          <p:cNvSpPr txBox="1"/>
          <p:nvPr/>
        </p:nvSpPr>
        <p:spPr>
          <a:xfrm>
            <a:off x="5640323" y="560219"/>
            <a:ext cx="2932056" cy="523220"/>
          </a:xfrm>
          <a:prstGeom prst="rect">
            <a:avLst/>
          </a:prstGeom>
          <a:noFill/>
        </p:spPr>
        <p:txBody>
          <a:bodyPr wrap="square" rtlCol="0">
            <a:spAutoFit/>
          </a:bodyPr>
          <a:lstStyle/>
          <a:p>
            <a:pPr algn="ctr"/>
            <a:r>
              <a:rPr lang="en-US" sz="2800" dirty="0"/>
              <a:t>Cornfield</a:t>
            </a:r>
          </a:p>
        </p:txBody>
      </p:sp>
      <p:sp>
        <p:nvSpPr>
          <p:cNvPr id="2" name="Slide Number Placeholder 1">
            <a:extLst>
              <a:ext uri="{FF2B5EF4-FFF2-40B4-BE49-F238E27FC236}">
                <a16:creationId xmlns:a16="http://schemas.microsoft.com/office/drawing/2014/main" id="{00A13ED0-B299-4F72-B7AC-1D1EDA182065}"/>
              </a:ext>
            </a:extLst>
          </p:cNvPr>
          <p:cNvSpPr>
            <a:spLocks noGrp="1"/>
          </p:cNvSpPr>
          <p:nvPr>
            <p:ph type="sldNum" sz="quarter" idx="12"/>
          </p:nvPr>
        </p:nvSpPr>
        <p:spPr/>
        <p:txBody>
          <a:bodyPr/>
          <a:lstStyle/>
          <a:p>
            <a:fld id="{720FEE0B-F069-E94B-95AD-7C6965ED0E4E}" type="slidenum">
              <a:rPr lang="en-US" smtClean="0"/>
              <a:t>12</a:t>
            </a:fld>
            <a:endParaRPr lang="en-US"/>
          </a:p>
        </p:txBody>
      </p:sp>
      <p:sp>
        <p:nvSpPr>
          <p:cNvPr id="47" name="TextBox 46">
            <a:extLst>
              <a:ext uri="{FF2B5EF4-FFF2-40B4-BE49-F238E27FC236}">
                <a16:creationId xmlns:a16="http://schemas.microsoft.com/office/drawing/2014/main" id="{C4534E6D-02AA-464A-846B-DD28A7C6A8BB}"/>
              </a:ext>
            </a:extLst>
          </p:cNvPr>
          <p:cNvSpPr txBox="1"/>
          <p:nvPr/>
        </p:nvSpPr>
        <p:spPr>
          <a:xfrm>
            <a:off x="7547395" y="3443956"/>
            <a:ext cx="1163009" cy="707886"/>
          </a:xfrm>
          <a:prstGeom prst="rect">
            <a:avLst/>
          </a:prstGeom>
          <a:noFill/>
        </p:spPr>
        <p:txBody>
          <a:bodyPr wrap="square" rtlCol="0">
            <a:spAutoFit/>
          </a:bodyPr>
          <a:lstStyle/>
          <a:p>
            <a:pPr algn="ctr"/>
            <a:r>
              <a:rPr lang="en-US" sz="4000" dirty="0"/>
              <a:t>0.1</a:t>
            </a:r>
          </a:p>
        </p:txBody>
      </p:sp>
    </p:spTree>
    <p:extLst>
      <p:ext uri="{BB962C8B-B14F-4D97-AF65-F5344CB8AC3E}">
        <p14:creationId xmlns:p14="http://schemas.microsoft.com/office/powerpoint/2010/main" val="101439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0FFCA54E-B9DC-DC46-9475-003FB0E69EAF}"/>
              </a:ext>
            </a:extLst>
          </p:cNvPr>
          <p:cNvPicPr>
            <a:picLocks noChangeAspect="1"/>
          </p:cNvPicPr>
          <p:nvPr/>
        </p:nvPicPr>
        <p:blipFill>
          <a:blip r:embed="rId3"/>
          <a:stretch>
            <a:fillRect/>
          </a:stretch>
        </p:blipFill>
        <p:spPr>
          <a:xfrm>
            <a:off x="131510" y="157071"/>
            <a:ext cx="3975541" cy="3140679"/>
          </a:xfrm>
          <a:prstGeom prst="rect">
            <a:avLst/>
          </a:prstGeom>
        </p:spPr>
      </p:pic>
      <p:sp>
        <p:nvSpPr>
          <p:cNvPr id="148" name="Rectangle 141">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6C775309-3FA7-084E-972C-4A9D5CE9A6A8}"/>
              </a:ext>
            </a:extLst>
          </p:cNvPr>
          <p:cNvPicPr>
            <a:picLocks noChangeAspect="1"/>
          </p:cNvPicPr>
          <p:nvPr/>
        </p:nvPicPr>
        <p:blipFill>
          <a:blip r:embed="rId4"/>
          <a:stretch>
            <a:fillRect/>
          </a:stretch>
        </p:blipFill>
        <p:spPr>
          <a:xfrm>
            <a:off x="4834115" y="153152"/>
            <a:ext cx="3975541" cy="3230128"/>
          </a:xfrm>
          <a:prstGeom prst="rect">
            <a:avLst/>
          </a:prstGeom>
        </p:spPr>
      </p:pic>
      <p:sp>
        <p:nvSpPr>
          <p:cNvPr id="149" name="Rectangle 143">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5">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914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a:extLst>
              <a:ext uri="{FF2B5EF4-FFF2-40B4-BE49-F238E27FC236}">
                <a16:creationId xmlns:a16="http://schemas.microsoft.com/office/drawing/2014/main" id="{FF918699-86C2-524B-985C-9421F6B9F5BE}"/>
              </a:ext>
            </a:extLst>
          </p:cNvPr>
          <p:cNvPicPr>
            <a:picLocks noChangeAspect="1"/>
          </p:cNvPicPr>
          <p:nvPr/>
        </p:nvPicPr>
        <p:blipFill>
          <a:blip r:embed="rId5"/>
          <a:stretch>
            <a:fillRect/>
          </a:stretch>
        </p:blipFill>
        <p:spPr>
          <a:xfrm>
            <a:off x="131510" y="3631096"/>
            <a:ext cx="4152039" cy="2979088"/>
          </a:xfrm>
          <a:prstGeom prst="rect">
            <a:avLst/>
          </a:prstGeom>
        </p:spPr>
      </p:pic>
      <p:pic>
        <p:nvPicPr>
          <p:cNvPr id="82" name="Picture 81">
            <a:extLst>
              <a:ext uri="{FF2B5EF4-FFF2-40B4-BE49-F238E27FC236}">
                <a16:creationId xmlns:a16="http://schemas.microsoft.com/office/drawing/2014/main" id="{ABB360D4-1892-384A-B8C1-ADD9EBA59CCF}"/>
              </a:ext>
            </a:extLst>
          </p:cNvPr>
          <p:cNvPicPr>
            <a:picLocks noChangeAspect="1"/>
          </p:cNvPicPr>
          <p:nvPr/>
        </p:nvPicPr>
        <p:blipFill>
          <a:blip r:embed="rId6"/>
          <a:stretch>
            <a:fillRect/>
          </a:stretch>
        </p:blipFill>
        <p:spPr>
          <a:xfrm>
            <a:off x="4876917" y="3606454"/>
            <a:ext cx="3889939" cy="3160576"/>
          </a:xfrm>
          <a:prstGeom prst="rect">
            <a:avLst/>
          </a:prstGeom>
        </p:spPr>
      </p:pic>
    </p:spTree>
    <p:extLst>
      <p:ext uri="{BB962C8B-B14F-4D97-AF65-F5344CB8AC3E}">
        <p14:creationId xmlns:p14="http://schemas.microsoft.com/office/powerpoint/2010/main" val="16621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are all four ecosystems alike?</a:t>
            </a:r>
          </a:p>
        </p:txBody>
      </p:sp>
      <p:sp>
        <p:nvSpPr>
          <p:cNvPr id="3" name="Content Placeholder 2"/>
          <p:cNvSpPr>
            <a:spLocks noGrp="1"/>
          </p:cNvSpPr>
          <p:nvPr>
            <p:ph sz="half" idx="1"/>
          </p:nvPr>
        </p:nvSpPr>
        <p:spPr>
          <a:xfrm>
            <a:off x="457199" y="1747440"/>
            <a:ext cx="8447765" cy="2918497"/>
          </a:xfrm>
        </p:spPr>
        <p:txBody>
          <a:bodyPr>
            <a:normAutofit/>
          </a:bodyPr>
          <a:lstStyle/>
          <a:p>
            <a:r>
              <a:rPr lang="en-US" sz="2700" dirty="0"/>
              <a:t>Soil contains the largest pool of organic carbon</a:t>
            </a:r>
          </a:p>
          <a:p>
            <a:r>
              <a:rPr lang="en-US" sz="2700" dirty="0"/>
              <a:t>The producers pools is bigger than the  herbivores pool</a:t>
            </a:r>
          </a:p>
          <a:p>
            <a:r>
              <a:rPr lang="en-US" sz="2700" dirty="0"/>
              <a:t>The herbivores pool is bigger than the carnivores pool</a:t>
            </a:r>
          </a:p>
          <a:p>
            <a:r>
              <a:rPr lang="en-US" sz="2700" dirty="0"/>
              <a:t>Carnivores are the smallest pool of organic carbon</a:t>
            </a:r>
          </a:p>
        </p:txBody>
      </p:sp>
      <p:grpSp>
        <p:nvGrpSpPr>
          <p:cNvPr id="6" name="Group 5"/>
          <p:cNvGrpSpPr/>
          <p:nvPr/>
        </p:nvGrpSpPr>
        <p:grpSpPr>
          <a:xfrm>
            <a:off x="1685305" y="4105667"/>
            <a:ext cx="5233935" cy="2411984"/>
            <a:chOff x="2655313" y="2970444"/>
            <a:chExt cx="4390669" cy="1836847"/>
          </a:xfrm>
        </p:grpSpPr>
        <p:grpSp>
          <p:nvGrpSpPr>
            <p:cNvPr id="7" name="Group 6"/>
            <p:cNvGrpSpPr/>
            <p:nvPr/>
          </p:nvGrpSpPr>
          <p:grpSpPr>
            <a:xfrm>
              <a:off x="2655313" y="3023333"/>
              <a:ext cx="3148580" cy="1783958"/>
              <a:chOff x="5300109" y="3632117"/>
              <a:chExt cx="3148580" cy="1553040"/>
            </a:xfrm>
          </p:grpSpPr>
          <p:sp>
            <p:nvSpPr>
              <p:cNvPr id="11" name="Rectangle 10"/>
              <p:cNvSpPr/>
              <p:nvPr/>
            </p:nvSpPr>
            <p:spPr>
              <a:xfrm>
                <a:off x="5300109" y="4670840"/>
                <a:ext cx="3148580" cy="514317"/>
              </a:xfrm>
              <a:prstGeom prst="rect">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386588" y="4151479"/>
                <a:ext cx="949603" cy="514317"/>
              </a:xfrm>
              <a:prstGeom prst="rect">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01368" y="3632117"/>
                <a:ext cx="83526" cy="514317"/>
              </a:xfrm>
              <a:prstGeom prst="rect">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4250593" y="2970444"/>
              <a:ext cx="1226130" cy="492214"/>
            </a:xfrm>
            <a:prstGeom prst="rect">
              <a:avLst/>
            </a:prstGeom>
            <a:noFill/>
          </p:spPr>
          <p:txBody>
            <a:bodyPr wrap="none" rtlCol="0">
              <a:spAutoFit/>
            </a:bodyPr>
            <a:lstStyle/>
            <a:p>
              <a:r>
                <a:rPr lang="en-US" dirty="0"/>
                <a:t>Total mass of </a:t>
              </a:r>
            </a:p>
            <a:p>
              <a:r>
                <a:rPr lang="en-US" dirty="0"/>
                <a:t>carnivores</a:t>
              </a:r>
            </a:p>
          </p:txBody>
        </p:sp>
        <p:sp>
          <p:nvSpPr>
            <p:cNvPr id="9" name="TextBox 8"/>
            <p:cNvSpPr txBox="1"/>
            <p:nvPr/>
          </p:nvSpPr>
          <p:spPr>
            <a:xfrm>
              <a:off x="4707355" y="3595176"/>
              <a:ext cx="1226130" cy="492214"/>
            </a:xfrm>
            <a:prstGeom prst="rect">
              <a:avLst/>
            </a:prstGeom>
            <a:noFill/>
          </p:spPr>
          <p:txBody>
            <a:bodyPr wrap="none" rtlCol="0">
              <a:spAutoFit/>
            </a:bodyPr>
            <a:lstStyle/>
            <a:p>
              <a:r>
                <a:rPr lang="en-US" dirty="0"/>
                <a:t>Total mass of </a:t>
              </a:r>
            </a:p>
            <a:p>
              <a:r>
                <a:rPr lang="en-US" dirty="0"/>
                <a:t>herbivores</a:t>
              </a:r>
            </a:p>
          </p:txBody>
        </p:sp>
        <p:sp>
          <p:nvSpPr>
            <p:cNvPr id="10" name="TextBox 9"/>
            <p:cNvSpPr txBox="1"/>
            <p:nvPr/>
          </p:nvSpPr>
          <p:spPr>
            <a:xfrm>
              <a:off x="5819852" y="4182968"/>
              <a:ext cx="1226130" cy="492214"/>
            </a:xfrm>
            <a:prstGeom prst="rect">
              <a:avLst/>
            </a:prstGeom>
            <a:noFill/>
          </p:spPr>
          <p:txBody>
            <a:bodyPr wrap="none" rtlCol="0">
              <a:spAutoFit/>
            </a:bodyPr>
            <a:lstStyle/>
            <a:p>
              <a:r>
                <a:rPr lang="en-US" dirty="0"/>
                <a:t>Total mass of </a:t>
              </a:r>
            </a:p>
            <a:p>
              <a:r>
                <a:rPr lang="en-US" dirty="0"/>
                <a:t>plants</a:t>
              </a:r>
            </a:p>
          </p:txBody>
        </p:sp>
      </p:grpSp>
      <p:sp>
        <p:nvSpPr>
          <p:cNvPr id="4" name="Slide Number Placeholder 3">
            <a:extLst>
              <a:ext uri="{FF2B5EF4-FFF2-40B4-BE49-F238E27FC236}">
                <a16:creationId xmlns:a16="http://schemas.microsoft.com/office/drawing/2014/main" id="{21733A81-B9CA-4E95-96D2-AB73209F4928}"/>
              </a:ext>
            </a:extLst>
          </p:cNvPr>
          <p:cNvSpPr>
            <a:spLocks noGrp="1"/>
          </p:cNvSpPr>
          <p:nvPr>
            <p:ph type="sldNum" sz="quarter" idx="12"/>
          </p:nvPr>
        </p:nvSpPr>
        <p:spPr/>
        <p:txBody>
          <a:bodyPr/>
          <a:lstStyle/>
          <a:p>
            <a:fld id="{720FEE0B-F069-E94B-95AD-7C6965ED0E4E}" type="slidenum">
              <a:rPr lang="en-US" smtClean="0"/>
              <a:t>14</a:t>
            </a:fld>
            <a:endParaRPr lang="en-US"/>
          </a:p>
        </p:txBody>
      </p:sp>
    </p:spTree>
    <p:extLst>
      <p:ext uri="{BB962C8B-B14F-4D97-AF65-F5344CB8AC3E}">
        <p14:creationId xmlns:p14="http://schemas.microsoft.com/office/powerpoint/2010/main" val="98978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are the ecosystems different?</a:t>
            </a:r>
          </a:p>
        </p:txBody>
      </p:sp>
      <p:sp>
        <p:nvSpPr>
          <p:cNvPr id="3" name="Content Placeholder 2"/>
          <p:cNvSpPr>
            <a:spLocks noGrp="1"/>
          </p:cNvSpPr>
          <p:nvPr>
            <p:ph idx="1"/>
          </p:nvPr>
        </p:nvSpPr>
        <p:spPr/>
        <p:txBody>
          <a:bodyPr/>
          <a:lstStyle/>
          <a:p>
            <a:pPr marL="0" lvl="0" indent="0" defTabSz="914400">
              <a:spcBef>
                <a:spcPts val="0"/>
              </a:spcBef>
              <a:buNone/>
              <a:defRPr/>
            </a:pPr>
            <a:r>
              <a:rPr lang="en-US" dirty="0"/>
              <a:t>Different ecosystems have different total amounts of organic carbon (soil + producers + herbivores + carnivores).</a:t>
            </a:r>
          </a:p>
          <a:p>
            <a:pPr marL="0" lvl="0" indent="0" defTabSz="914400">
              <a:spcBef>
                <a:spcPts val="0"/>
              </a:spcBef>
              <a:buNone/>
              <a:defRPr/>
            </a:pPr>
            <a:br>
              <a:rPr lang="en-US" dirty="0"/>
            </a:br>
            <a:r>
              <a:rPr lang="en-US" dirty="0"/>
              <a:t>Why do you think different ecosystems have different total amounts of organic carbon?</a:t>
            </a:r>
          </a:p>
        </p:txBody>
      </p:sp>
      <p:sp>
        <p:nvSpPr>
          <p:cNvPr id="4" name="Slide Number Placeholder 3"/>
          <p:cNvSpPr>
            <a:spLocks noGrp="1"/>
          </p:cNvSpPr>
          <p:nvPr>
            <p:ph type="sldNum" sz="quarter" idx="12"/>
          </p:nvPr>
        </p:nvSpPr>
        <p:spPr/>
        <p:txBody>
          <a:bodyPr/>
          <a:lstStyle/>
          <a:p>
            <a:fld id="{720FEE0B-F069-E94B-95AD-7C6965ED0E4E}" type="slidenum">
              <a:rPr lang="en-US" smtClean="0"/>
              <a:t>15</a:t>
            </a:fld>
            <a:endParaRPr lang="en-US"/>
          </a:p>
        </p:txBody>
      </p:sp>
    </p:spTree>
    <p:extLst>
      <p:ext uri="{BB962C8B-B14F-4D97-AF65-F5344CB8AC3E}">
        <p14:creationId xmlns:p14="http://schemas.microsoft.com/office/powerpoint/2010/main" val="1371766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35-6D5D-114C-8702-05C54BBE02A0}"/>
              </a:ext>
            </a:extLst>
          </p:cNvPr>
          <p:cNvSpPr>
            <a:spLocks noGrp="1"/>
          </p:cNvSpPr>
          <p:nvPr>
            <p:ph type="title"/>
          </p:nvPr>
        </p:nvSpPr>
        <p:spPr/>
        <p:txBody>
          <a:bodyPr/>
          <a:lstStyle/>
          <a:p>
            <a:r>
              <a:rPr lang="en-US" dirty="0"/>
              <a:t>Learning Tracking Tool</a:t>
            </a:r>
          </a:p>
        </p:txBody>
      </p:sp>
      <p:sp>
        <p:nvSpPr>
          <p:cNvPr id="3" name="Content Placeholder 2">
            <a:extLst>
              <a:ext uri="{FF2B5EF4-FFF2-40B4-BE49-F238E27FC236}">
                <a16:creationId xmlns:a16="http://schemas.microsoft.com/office/drawing/2014/main" id="{43AAA090-9AF7-0245-B8EC-958F4D3C9004}"/>
              </a:ext>
            </a:extLst>
          </p:cNvPr>
          <p:cNvSpPr>
            <a:spLocks noGrp="1"/>
          </p:cNvSpPr>
          <p:nvPr>
            <p:ph idx="1"/>
          </p:nvPr>
        </p:nvSpPr>
        <p:spPr>
          <a:xfrm>
            <a:off x="104276" y="1504826"/>
            <a:ext cx="4778943" cy="4906748"/>
          </a:xfrm>
        </p:spPr>
        <p:txBody>
          <a:bodyPr>
            <a:normAutofit fontScale="62500" lnSpcReduction="20000"/>
          </a:bodyPr>
          <a:lstStyle/>
          <a:p>
            <a:pPr lvl="0"/>
            <a:r>
              <a:rPr lang="en-US" dirty="0"/>
              <a:t>Record the activity chunk name  “Patterns in Organic Matter Pools, Investigator.”</a:t>
            </a:r>
          </a:p>
          <a:p>
            <a:pPr marL="0" lvl="0" indent="0">
              <a:buNone/>
            </a:pPr>
            <a:endParaRPr lang="en-US" dirty="0"/>
          </a:p>
          <a:p>
            <a:pPr marL="285750" indent="-285750">
              <a:buFont typeface="Arial" panose="020B0604020202020204" pitchFamily="34" charset="0"/>
              <a:buChar char="•"/>
            </a:pPr>
            <a:r>
              <a:rPr lang="en-US" dirty="0"/>
              <a:t>Discuss what you did during the activity chunk and record your ideas in the column, “What Did We Do?”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Discuss with your classmates what you figured out will help you to answer the unit driving question. Record your ideas in the column “What Did We Figure Out?”</a:t>
            </a:r>
          </a:p>
          <a:p>
            <a:endParaRPr lang="en-US" dirty="0"/>
          </a:p>
          <a:p>
            <a:pPr marL="285750" indent="-285750">
              <a:buFont typeface="Arial" panose="020B0604020202020204" pitchFamily="34" charset="0"/>
              <a:buChar char="•"/>
            </a:pPr>
            <a:r>
              <a:rPr lang="en-US" dirty="0"/>
              <a:t>Discuss questions you now have related to the unit driving question and record them in the column “What Are We Asking Now?”</a:t>
            </a:r>
          </a:p>
          <a:p>
            <a:endParaRPr lang="en-US" dirty="0"/>
          </a:p>
        </p:txBody>
      </p:sp>
      <p:sp>
        <p:nvSpPr>
          <p:cNvPr id="4" name="Slide Number Placeholder 3">
            <a:extLst>
              <a:ext uri="{FF2B5EF4-FFF2-40B4-BE49-F238E27FC236}">
                <a16:creationId xmlns:a16="http://schemas.microsoft.com/office/drawing/2014/main" id="{2794A197-54B6-1743-9B18-F6E772F50967}"/>
              </a:ext>
            </a:extLst>
          </p:cNvPr>
          <p:cNvSpPr>
            <a:spLocks noGrp="1"/>
          </p:cNvSpPr>
          <p:nvPr>
            <p:ph type="sldNum" sz="quarter" idx="12"/>
          </p:nvPr>
        </p:nvSpPr>
        <p:spPr/>
        <p:txBody>
          <a:bodyPr/>
          <a:lstStyle/>
          <a:p>
            <a:fld id="{D3A1C050-F6FE-0E43-A9D0-F8EEADE3D1E4}" type="slidenum">
              <a:rPr lang="en-US" smtClean="0"/>
              <a:pPr/>
              <a:t>16</a:t>
            </a:fld>
            <a:endParaRPr lang="en-US"/>
          </a:p>
        </p:txBody>
      </p:sp>
      <p:pic>
        <p:nvPicPr>
          <p:cNvPr id="16" name="Picture 15" descr="A screenshot of a the Learning Tracking Tool&#10;">
            <a:extLst>
              <a:ext uri="{FF2B5EF4-FFF2-40B4-BE49-F238E27FC236}">
                <a16:creationId xmlns:a16="http://schemas.microsoft.com/office/drawing/2014/main" id="{EBA4E4F6-5F9B-B641-88FC-EA54C58B6D82}"/>
              </a:ext>
            </a:extLst>
          </p:cNvPr>
          <p:cNvPicPr>
            <a:picLocks noChangeAspect="1"/>
          </p:cNvPicPr>
          <p:nvPr/>
        </p:nvPicPr>
        <p:blipFill>
          <a:blip r:embed="rId3"/>
          <a:stretch>
            <a:fillRect/>
          </a:stretch>
        </p:blipFill>
        <p:spPr>
          <a:xfrm>
            <a:off x="4650346" y="1826550"/>
            <a:ext cx="4378149" cy="3130461"/>
          </a:xfrm>
          <a:prstGeom prst="rect">
            <a:avLst/>
          </a:prstGeom>
          <a:ln>
            <a:solidFill>
              <a:schemeClr val="tx1"/>
            </a:solidFill>
          </a:ln>
        </p:spPr>
      </p:pic>
    </p:spTree>
    <p:extLst>
      <p:ext uri="{BB962C8B-B14F-4D97-AF65-F5344CB8AC3E}">
        <p14:creationId xmlns:p14="http://schemas.microsoft.com/office/powerpoint/2010/main" val="291158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pic>
        <p:nvPicPr>
          <p:cNvPr id="8" name="Picture 7">
            <a:extLst>
              <a:ext uri="{FF2B5EF4-FFF2-40B4-BE49-F238E27FC236}">
                <a16:creationId xmlns:a16="http://schemas.microsoft.com/office/drawing/2014/main" id="{207142F3-4A05-DB40-964C-D1945D33D9D0}"/>
              </a:ext>
            </a:extLst>
          </p:cNvPr>
          <p:cNvPicPr>
            <a:picLocks noChangeAspect="1"/>
          </p:cNvPicPr>
          <p:nvPr/>
        </p:nvPicPr>
        <p:blipFill>
          <a:blip r:embed="rId3"/>
          <a:srcRect/>
          <a:stretch/>
        </p:blipFill>
        <p:spPr>
          <a:xfrm>
            <a:off x="268239" y="1696365"/>
            <a:ext cx="8752061" cy="4381258"/>
          </a:xfrm>
          <a:prstGeom prst="rect">
            <a:avLst/>
          </a:prstGeom>
        </p:spPr>
      </p:pic>
      <p:sp>
        <p:nvSpPr>
          <p:cNvPr id="7" name="Oval Callout 6"/>
          <p:cNvSpPr>
            <a:spLocks noChangeArrowheads="1"/>
          </p:cNvSpPr>
          <p:nvPr/>
        </p:nvSpPr>
        <p:spPr bwMode="auto">
          <a:xfrm rot="21056995">
            <a:off x="190661" y="1577562"/>
            <a:ext cx="924560" cy="924560"/>
          </a:xfrm>
          <a:prstGeom prst="wedgeEllipseCallout">
            <a:avLst>
              <a:gd name="adj1" fmla="val 86277"/>
              <a:gd name="adj2" fmla="val 138731"/>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114889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Meadow Simulation: The Organic Matter Pyramid</a:t>
            </a:r>
          </a:p>
        </p:txBody>
      </p:sp>
      <p:sp>
        <p:nvSpPr>
          <p:cNvPr id="6" name="Content Placeholder 5"/>
          <p:cNvSpPr>
            <a:spLocks noGrp="1"/>
          </p:cNvSpPr>
          <p:nvPr>
            <p:ph idx="1"/>
          </p:nvPr>
        </p:nvSpPr>
        <p:spPr>
          <a:xfrm>
            <a:off x="457200" y="1482972"/>
            <a:ext cx="8452338" cy="1624013"/>
          </a:xfrm>
        </p:spPr>
        <p:txBody>
          <a:bodyPr>
            <a:normAutofit/>
          </a:bodyPr>
          <a:lstStyle/>
          <a:p>
            <a:pPr marL="0" indent="0">
              <a:buNone/>
            </a:pPr>
            <a:r>
              <a:rPr lang="en-US" dirty="0"/>
              <a:t>Are the organic matter pools in real-world ecosystems like this (Producers &gt; Herbivores &gt; Carnivores)? </a:t>
            </a:r>
          </a:p>
        </p:txBody>
      </p:sp>
      <p:sp>
        <p:nvSpPr>
          <p:cNvPr id="5" name="Slide Number Placeholder 4"/>
          <p:cNvSpPr>
            <a:spLocks noGrp="1"/>
          </p:cNvSpPr>
          <p:nvPr>
            <p:ph type="sldNum" sz="quarter" idx="12"/>
          </p:nvPr>
        </p:nvSpPr>
        <p:spPr/>
        <p:txBody>
          <a:bodyPr/>
          <a:lstStyle/>
          <a:p>
            <a:fld id="{6972B99C-BD6F-B44A-8352-803F63E777E0}" type="slidenum">
              <a:rPr lang="en-US" smtClean="0"/>
              <a:t>3</a:t>
            </a:fld>
            <a:endParaRPr lang="en-US"/>
          </a:p>
        </p:txBody>
      </p:sp>
      <p:pic>
        <p:nvPicPr>
          <p:cNvPr id="7" name="Picture 6" descr="Screenshot 2016-09-06 16.05.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00" y="3422650"/>
            <a:ext cx="3479800" cy="2933700"/>
          </a:xfrm>
          <a:prstGeom prst="rect">
            <a:avLst/>
          </a:prstGeom>
        </p:spPr>
      </p:pic>
    </p:spTree>
    <p:extLst>
      <p:ext uri="{BB962C8B-B14F-4D97-AF65-F5344CB8AC3E}">
        <p14:creationId xmlns:p14="http://schemas.microsoft.com/office/powerpoint/2010/main" val="66175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look at organic carbon pools in real ecosystems</a:t>
            </a:r>
          </a:p>
        </p:txBody>
      </p:sp>
      <p:sp>
        <p:nvSpPr>
          <p:cNvPr id="9" name="TextBox 8"/>
          <p:cNvSpPr txBox="1"/>
          <p:nvPr/>
        </p:nvSpPr>
        <p:spPr>
          <a:xfrm>
            <a:off x="5015773" y="3592885"/>
            <a:ext cx="3074854" cy="461665"/>
          </a:xfrm>
          <a:prstGeom prst="rect">
            <a:avLst/>
          </a:prstGeom>
          <a:noFill/>
        </p:spPr>
        <p:txBody>
          <a:bodyPr wrap="square" rtlCol="0">
            <a:spAutoFit/>
          </a:bodyPr>
          <a:lstStyle/>
          <a:p>
            <a:pPr algn="ctr"/>
            <a:r>
              <a:rPr lang="en-US" sz="2400" dirty="0"/>
              <a:t>Prairie</a:t>
            </a:r>
          </a:p>
        </p:txBody>
      </p:sp>
      <p:sp>
        <p:nvSpPr>
          <p:cNvPr id="10" name="TextBox 9"/>
          <p:cNvSpPr txBox="1"/>
          <p:nvPr/>
        </p:nvSpPr>
        <p:spPr>
          <a:xfrm>
            <a:off x="5263116" y="6125517"/>
            <a:ext cx="3074854" cy="461665"/>
          </a:xfrm>
          <a:prstGeom prst="rect">
            <a:avLst/>
          </a:prstGeom>
          <a:noFill/>
        </p:spPr>
        <p:txBody>
          <a:bodyPr wrap="square" rtlCol="0">
            <a:spAutoFit/>
          </a:bodyPr>
          <a:lstStyle/>
          <a:p>
            <a:pPr algn="ctr"/>
            <a:r>
              <a:rPr lang="en-US" sz="2400" dirty="0"/>
              <a:t>Desert</a:t>
            </a:r>
          </a:p>
        </p:txBody>
      </p:sp>
      <p:sp>
        <p:nvSpPr>
          <p:cNvPr id="11" name="TextBox 10"/>
          <p:cNvSpPr txBox="1"/>
          <p:nvPr/>
        </p:nvSpPr>
        <p:spPr>
          <a:xfrm>
            <a:off x="560564" y="3592884"/>
            <a:ext cx="1794550" cy="461665"/>
          </a:xfrm>
          <a:prstGeom prst="rect">
            <a:avLst/>
          </a:prstGeom>
          <a:noFill/>
        </p:spPr>
        <p:txBody>
          <a:bodyPr wrap="square" rtlCol="0">
            <a:spAutoFit/>
          </a:bodyPr>
          <a:lstStyle/>
          <a:p>
            <a:pPr algn="ctr"/>
            <a:r>
              <a:rPr lang="en-US" sz="2400" dirty="0"/>
              <a:t>Cornfield</a:t>
            </a:r>
          </a:p>
        </p:txBody>
      </p:sp>
      <p:sp>
        <p:nvSpPr>
          <p:cNvPr id="12" name="TextBox 11"/>
          <p:cNvSpPr txBox="1"/>
          <p:nvPr/>
        </p:nvSpPr>
        <p:spPr>
          <a:xfrm>
            <a:off x="753219" y="6251050"/>
            <a:ext cx="1601895" cy="461665"/>
          </a:xfrm>
          <a:prstGeom prst="rect">
            <a:avLst/>
          </a:prstGeom>
          <a:noFill/>
        </p:spPr>
        <p:txBody>
          <a:bodyPr wrap="square" rtlCol="0">
            <a:spAutoFit/>
          </a:bodyPr>
          <a:lstStyle/>
          <a:p>
            <a:pPr algn="ctr"/>
            <a:r>
              <a:rPr lang="en-US" sz="2400" dirty="0"/>
              <a:t>Forest</a:t>
            </a:r>
          </a:p>
        </p:txBody>
      </p:sp>
      <p:pic>
        <p:nvPicPr>
          <p:cNvPr id="18" name="Picture 17" descr="N Gate Prairie 3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3116" y="1723621"/>
            <a:ext cx="2810921" cy="1869263"/>
          </a:xfrm>
          <a:prstGeom prst="rect">
            <a:avLst/>
          </a:prstGeom>
        </p:spPr>
      </p:pic>
      <p:pic>
        <p:nvPicPr>
          <p:cNvPr id="19" name="Picture 18" descr="CIMG768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116" y="4054550"/>
            <a:ext cx="2761289" cy="2070967"/>
          </a:xfrm>
          <a:prstGeom prst="rect">
            <a:avLst/>
          </a:prstGeom>
        </p:spPr>
      </p:pic>
      <p:pic>
        <p:nvPicPr>
          <p:cNvPr id="20" name="Picture 19" descr="IMG_9377.JPG - Version 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22" y="1723620"/>
            <a:ext cx="2835121" cy="1886239"/>
          </a:xfrm>
          <a:prstGeom prst="rect">
            <a:avLst/>
          </a:prstGeom>
        </p:spPr>
      </p:pic>
      <p:pic>
        <p:nvPicPr>
          <p:cNvPr id="22" name="Picture 21" descr="IMG_5965.JPG - Version 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985" y="4179410"/>
            <a:ext cx="2919758" cy="1960539"/>
          </a:xfrm>
          <a:prstGeom prst="rect">
            <a:avLst/>
          </a:prstGeom>
        </p:spPr>
      </p:pic>
      <p:sp>
        <p:nvSpPr>
          <p:cNvPr id="3" name="Slide Number Placeholder 2">
            <a:extLst>
              <a:ext uri="{FF2B5EF4-FFF2-40B4-BE49-F238E27FC236}">
                <a16:creationId xmlns:a16="http://schemas.microsoft.com/office/drawing/2014/main" id="{A710B3A6-28E3-41DE-B38E-C4DC0B8CF115}"/>
              </a:ext>
            </a:extLst>
          </p:cNvPr>
          <p:cNvSpPr>
            <a:spLocks noGrp="1"/>
          </p:cNvSpPr>
          <p:nvPr>
            <p:ph type="sldNum" sz="quarter" idx="12"/>
          </p:nvPr>
        </p:nvSpPr>
        <p:spPr/>
        <p:txBody>
          <a:bodyPr/>
          <a:lstStyle/>
          <a:p>
            <a:fld id="{720FEE0B-F069-E94B-95AD-7C6965ED0E4E}" type="slidenum">
              <a:rPr lang="en-US" smtClean="0"/>
              <a:t>4</a:t>
            </a:fld>
            <a:endParaRPr lang="en-US"/>
          </a:p>
        </p:txBody>
      </p:sp>
    </p:spTree>
    <p:extLst>
      <p:ext uri="{BB962C8B-B14F-4D97-AF65-F5344CB8AC3E}">
        <p14:creationId xmlns:p14="http://schemas.microsoft.com/office/powerpoint/2010/main" val="219725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ecosystem do you think has the most organic carbon?</a:t>
            </a:r>
          </a:p>
        </p:txBody>
      </p:sp>
      <p:sp>
        <p:nvSpPr>
          <p:cNvPr id="5" name="TextBox 4"/>
          <p:cNvSpPr txBox="1"/>
          <p:nvPr/>
        </p:nvSpPr>
        <p:spPr>
          <a:xfrm>
            <a:off x="728345" y="6069027"/>
            <a:ext cx="2932056" cy="523220"/>
          </a:xfrm>
          <a:prstGeom prst="rect">
            <a:avLst/>
          </a:prstGeom>
          <a:noFill/>
        </p:spPr>
        <p:txBody>
          <a:bodyPr wrap="square" rtlCol="0">
            <a:spAutoFit/>
          </a:bodyPr>
          <a:lstStyle/>
          <a:p>
            <a:pPr algn="ctr"/>
            <a:r>
              <a:rPr lang="en-US" sz="2800" dirty="0"/>
              <a:t>Prairie</a:t>
            </a:r>
          </a:p>
        </p:txBody>
      </p:sp>
      <p:sp>
        <p:nvSpPr>
          <p:cNvPr id="6" name="TextBox 5"/>
          <p:cNvSpPr txBox="1"/>
          <p:nvPr/>
        </p:nvSpPr>
        <p:spPr>
          <a:xfrm>
            <a:off x="5306842" y="6069027"/>
            <a:ext cx="2932056" cy="523220"/>
          </a:xfrm>
          <a:prstGeom prst="rect">
            <a:avLst/>
          </a:prstGeom>
          <a:noFill/>
        </p:spPr>
        <p:txBody>
          <a:bodyPr wrap="square" rtlCol="0">
            <a:spAutoFit/>
          </a:bodyPr>
          <a:lstStyle/>
          <a:p>
            <a:pPr algn="ctr"/>
            <a:r>
              <a:rPr lang="en-US" sz="2800" dirty="0"/>
              <a:t>Desert</a:t>
            </a:r>
          </a:p>
        </p:txBody>
      </p:sp>
      <p:pic>
        <p:nvPicPr>
          <p:cNvPr id="8" name="Picture 7" descr="N Gate Prairie 3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02" y="3196193"/>
            <a:ext cx="4016851" cy="2671207"/>
          </a:xfrm>
          <a:prstGeom prst="rect">
            <a:avLst/>
          </a:prstGeom>
        </p:spPr>
      </p:pic>
      <p:pic>
        <p:nvPicPr>
          <p:cNvPr id="9" name="Picture 8" descr="CIMG768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075" y="3196193"/>
            <a:ext cx="3556225" cy="2667169"/>
          </a:xfrm>
          <a:prstGeom prst="rect">
            <a:avLst/>
          </a:prstGeom>
        </p:spPr>
      </p:pic>
      <p:sp>
        <p:nvSpPr>
          <p:cNvPr id="3" name="Slide Number Placeholder 2">
            <a:extLst>
              <a:ext uri="{FF2B5EF4-FFF2-40B4-BE49-F238E27FC236}">
                <a16:creationId xmlns:a16="http://schemas.microsoft.com/office/drawing/2014/main" id="{042BEF3A-7C1A-49B4-B9F1-BA1069A7F897}"/>
              </a:ext>
            </a:extLst>
          </p:cNvPr>
          <p:cNvSpPr>
            <a:spLocks noGrp="1"/>
          </p:cNvSpPr>
          <p:nvPr>
            <p:ph type="sldNum" sz="quarter" idx="12"/>
          </p:nvPr>
        </p:nvSpPr>
        <p:spPr/>
        <p:txBody>
          <a:bodyPr/>
          <a:lstStyle/>
          <a:p>
            <a:fld id="{720FEE0B-F069-E94B-95AD-7C6965ED0E4E}" type="slidenum">
              <a:rPr lang="en-US" smtClean="0"/>
              <a:t>5</a:t>
            </a:fld>
            <a:endParaRPr lang="en-US"/>
          </a:p>
        </p:txBody>
      </p:sp>
    </p:spTree>
    <p:extLst>
      <p:ext uri="{BB962C8B-B14F-4D97-AF65-F5344CB8AC3E}">
        <p14:creationId xmlns:p14="http://schemas.microsoft.com/office/powerpoint/2010/main" val="331257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Prairie: Notice the pattern of organic carbon pool sizes (tons/hectare) </a:t>
            </a:r>
          </a:p>
        </p:txBody>
      </p:sp>
      <p:sp>
        <p:nvSpPr>
          <p:cNvPr id="22" name="TextBox 21"/>
          <p:cNvSpPr txBox="1"/>
          <p:nvPr/>
        </p:nvSpPr>
        <p:spPr>
          <a:xfrm>
            <a:off x="359986" y="5154627"/>
            <a:ext cx="2932056" cy="523220"/>
          </a:xfrm>
          <a:prstGeom prst="rect">
            <a:avLst/>
          </a:prstGeom>
          <a:noFill/>
        </p:spPr>
        <p:txBody>
          <a:bodyPr wrap="square" rtlCol="0">
            <a:spAutoFit/>
          </a:bodyPr>
          <a:lstStyle/>
          <a:p>
            <a:pPr algn="ctr"/>
            <a:r>
              <a:rPr lang="en-US" sz="2800" dirty="0"/>
              <a:t>Prairie</a:t>
            </a:r>
          </a:p>
        </p:txBody>
      </p:sp>
      <p:pic>
        <p:nvPicPr>
          <p:cNvPr id="23" name="Picture 22" descr="N Gate Prairie 3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30" y="2720980"/>
            <a:ext cx="3347569" cy="2226134"/>
          </a:xfrm>
          <a:prstGeom prst="rect">
            <a:avLst/>
          </a:prstGeom>
        </p:spPr>
      </p:pic>
      <p:sp>
        <p:nvSpPr>
          <p:cNvPr id="3" name="Slide Number Placeholder 2">
            <a:extLst>
              <a:ext uri="{FF2B5EF4-FFF2-40B4-BE49-F238E27FC236}">
                <a16:creationId xmlns:a16="http://schemas.microsoft.com/office/drawing/2014/main" id="{D9742668-ADB0-4F0D-B51D-28B683E89EC7}"/>
              </a:ext>
            </a:extLst>
          </p:cNvPr>
          <p:cNvSpPr>
            <a:spLocks noGrp="1"/>
          </p:cNvSpPr>
          <p:nvPr>
            <p:ph type="sldNum" sz="quarter" idx="12"/>
          </p:nvPr>
        </p:nvSpPr>
        <p:spPr/>
        <p:txBody>
          <a:bodyPr/>
          <a:lstStyle/>
          <a:p>
            <a:fld id="{720FEE0B-F069-E94B-95AD-7C6965ED0E4E}" type="slidenum">
              <a:rPr lang="en-US" smtClean="0"/>
              <a:t>6</a:t>
            </a:fld>
            <a:endParaRPr lang="en-US"/>
          </a:p>
        </p:txBody>
      </p:sp>
      <p:pic>
        <p:nvPicPr>
          <p:cNvPr id="24" name="Picture 23">
            <a:extLst>
              <a:ext uri="{FF2B5EF4-FFF2-40B4-BE49-F238E27FC236}">
                <a16:creationId xmlns:a16="http://schemas.microsoft.com/office/drawing/2014/main" id="{20A4F1C6-5031-8449-8C45-5178BA4CFE6F}"/>
              </a:ext>
            </a:extLst>
          </p:cNvPr>
          <p:cNvPicPr>
            <a:picLocks noChangeAspect="1"/>
          </p:cNvPicPr>
          <p:nvPr/>
        </p:nvPicPr>
        <p:blipFill>
          <a:blip r:embed="rId4"/>
          <a:stretch>
            <a:fillRect/>
          </a:stretch>
        </p:blipFill>
        <p:spPr>
          <a:xfrm>
            <a:off x="3660401" y="1722654"/>
            <a:ext cx="5331369" cy="4328680"/>
          </a:xfrm>
          <a:prstGeom prst="rect">
            <a:avLst/>
          </a:prstGeom>
        </p:spPr>
      </p:pic>
    </p:spTree>
    <p:extLst>
      <p:ext uri="{BB962C8B-B14F-4D97-AF65-F5344CB8AC3E}">
        <p14:creationId xmlns:p14="http://schemas.microsoft.com/office/powerpoint/2010/main" val="76350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572784" y="242988"/>
            <a:ext cx="82296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Desert: Notice the pattern of organic carbon pool sizes </a:t>
            </a:r>
          </a:p>
        </p:txBody>
      </p:sp>
      <p:sp>
        <p:nvSpPr>
          <p:cNvPr id="24" name="TextBox 23"/>
          <p:cNvSpPr txBox="1"/>
          <p:nvPr/>
        </p:nvSpPr>
        <p:spPr>
          <a:xfrm>
            <a:off x="5754744" y="5086446"/>
            <a:ext cx="2932056" cy="523220"/>
          </a:xfrm>
          <a:prstGeom prst="rect">
            <a:avLst/>
          </a:prstGeom>
          <a:noFill/>
        </p:spPr>
        <p:txBody>
          <a:bodyPr wrap="square" rtlCol="0">
            <a:spAutoFit/>
          </a:bodyPr>
          <a:lstStyle/>
          <a:p>
            <a:pPr algn="ctr"/>
            <a:r>
              <a:rPr lang="en-US" sz="2800" dirty="0"/>
              <a:t>Desert</a:t>
            </a:r>
          </a:p>
        </p:txBody>
      </p:sp>
      <p:pic>
        <p:nvPicPr>
          <p:cNvPr id="23" name="Picture 22" descr="CIMG76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447" y="2304711"/>
            <a:ext cx="3411028" cy="2558271"/>
          </a:xfrm>
          <a:prstGeom prst="rect">
            <a:avLst/>
          </a:prstGeom>
        </p:spPr>
      </p:pic>
      <p:sp>
        <p:nvSpPr>
          <p:cNvPr id="2" name="Slide Number Placeholder 1">
            <a:extLst>
              <a:ext uri="{FF2B5EF4-FFF2-40B4-BE49-F238E27FC236}">
                <a16:creationId xmlns:a16="http://schemas.microsoft.com/office/drawing/2014/main" id="{EAF32AB2-A3EF-4814-B8D0-530380B233C9}"/>
              </a:ext>
            </a:extLst>
          </p:cNvPr>
          <p:cNvSpPr>
            <a:spLocks noGrp="1"/>
          </p:cNvSpPr>
          <p:nvPr>
            <p:ph type="sldNum" sz="quarter" idx="12"/>
          </p:nvPr>
        </p:nvSpPr>
        <p:spPr/>
        <p:txBody>
          <a:bodyPr/>
          <a:lstStyle/>
          <a:p>
            <a:fld id="{720FEE0B-F069-E94B-95AD-7C6965ED0E4E}" type="slidenum">
              <a:rPr lang="en-US" smtClean="0"/>
              <a:t>7</a:t>
            </a:fld>
            <a:endParaRPr lang="en-US"/>
          </a:p>
        </p:txBody>
      </p:sp>
      <p:pic>
        <p:nvPicPr>
          <p:cNvPr id="4" name="Picture 3">
            <a:extLst>
              <a:ext uri="{FF2B5EF4-FFF2-40B4-BE49-F238E27FC236}">
                <a16:creationId xmlns:a16="http://schemas.microsoft.com/office/drawing/2014/main" id="{14580412-3FE3-E947-B7AF-D9B7BBBF38E9}"/>
              </a:ext>
            </a:extLst>
          </p:cNvPr>
          <p:cNvPicPr>
            <a:picLocks noChangeAspect="1"/>
          </p:cNvPicPr>
          <p:nvPr/>
        </p:nvPicPr>
        <p:blipFill>
          <a:blip r:embed="rId4"/>
          <a:stretch>
            <a:fillRect/>
          </a:stretch>
        </p:blipFill>
        <p:spPr>
          <a:xfrm>
            <a:off x="211282" y="1605247"/>
            <a:ext cx="5338601" cy="4334552"/>
          </a:xfrm>
          <a:prstGeom prst="rect">
            <a:avLst/>
          </a:prstGeom>
        </p:spPr>
      </p:pic>
    </p:spTree>
    <p:extLst>
      <p:ext uri="{BB962C8B-B14F-4D97-AF65-F5344CB8AC3E}">
        <p14:creationId xmlns:p14="http://schemas.microsoft.com/office/powerpoint/2010/main" val="14978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33217" y="1424919"/>
            <a:ext cx="3108325" cy="5186938"/>
            <a:chOff x="5730874" y="1417638"/>
            <a:chExt cx="3108325" cy="5186938"/>
          </a:xfrm>
        </p:grpSpPr>
        <p:grpSp>
          <p:nvGrpSpPr>
            <p:cNvPr id="6" name="Group 5"/>
            <p:cNvGrpSpPr/>
            <p:nvPr/>
          </p:nvGrpSpPr>
          <p:grpSpPr>
            <a:xfrm>
              <a:off x="5730874" y="1417638"/>
              <a:ext cx="3108325" cy="5186938"/>
              <a:chOff x="5029200" y="152400"/>
              <a:chExt cx="3810000" cy="6452176"/>
            </a:xfrm>
          </p:grpSpPr>
          <p:sp>
            <p:nvSpPr>
              <p:cNvPr id="11" name="TextBox 10"/>
              <p:cNvSpPr txBox="1"/>
              <p:nvPr/>
            </p:nvSpPr>
            <p:spPr>
              <a:xfrm>
                <a:off x="5029200" y="2514600"/>
                <a:ext cx="2057400" cy="338554"/>
              </a:xfrm>
              <a:prstGeom prst="rect">
                <a:avLst/>
              </a:prstGeom>
              <a:noFill/>
            </p:spPr>
            <p:txBody>
              <a:bodyPr wrap="square" rtlCol="0">
                <a:spAutoFit/>
              </a:bodyPr>
              <a:lstStyle/>
              <a:p>
                <a:pPr algn="ctr"/>
                <a:r>
                  <a:rPr lang="en-US" sz="1600" dirty="0"/>
                  <a:t>Atmosphere CO</a:t>
                </a:r>
                <a:r>
                  <a:rPr lang="en-US" sz="1600" baseline="-25000" dirty="0"/>
                  <a:t>2</a:t>
                </a:r>
              </a:p>
            </p:txBody>
          </p:sp>
          <p:grpSp>
            <p:nvGrpSpPr>
              <p:cNvPr id="12" name="Group 11"/>
              <p:cNvGrpSpPr/>
              <p:nvPr/>
            </p:nvGrpSpPr>
            <p:grpSpPr>
              <a:xfrm>
                <a:off x="5105400" y="152400"/>
                <a:ext cx="3733800" cy="6452176"/>
                <a:chOff x="5105400" y="152400"/>
                <a:chExt cx="3733800" cy="6452176"/>
              </a:xfrm>
            </p:grpSpPr>
            <p:sp>
              <p:nvSpPr>
                <p:cNvPr id="13" name="Rectangle 12"/>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4" name="Rectangle 13"/>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5" name="Rectangle 14"/>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6" name="Rectangle 15"/>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 name="Oval 16"/>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8" name="TextBox 17"/>
                <p:cNvSpPr txBox="1"/>
                <p:nvPr/>
              </p:nvSpPr>
              <p:spPr>
                <a:xfrm>
                  <a:off x="7162800" y="1447800"/>
                  <a:ext cx="1600200" cy="584776"/>
                </a:xfrm>
                <a:prstGeom prst="rect">
                  <a:avLst/>
                </a:prstGeom>
                <a:noFill/>
              </p:spPr>
              <p:txBody>
                <a:bodyPr wrap="square" rtlCol="0">
                  <a:spAutoFit/>
                </a:bodyPr>
                <a:lstStyle/>
                <a:p>
                  <a:pPr algn="ctr"/>
                  <a:r>
                    <a:rPr lang="en-US" sz="1600" dirty="0"/>
                    <a:t>Carnivores organic carbon</a:t>
                  </a:r>
                  <a:endParaRPr lang="en-US" sz="1600" baseline="-25000" dirty="0"/>
                </a:p>
              </p:txBody>
            </p:sp>
            <p:sp>
              <p:nvSpPr>
                <p:cNvPr id="19" name="TextBox 18"/>
                <p:cNvSpPr txBox="1"/>
                <p:nvPr/>
              </p:nvSpPr>
              <p:spPr>
                <a:xfrm>
                  <a:off x="7239000" y="3733800"/>
                  <a:ext cx="1600200" cy="584776"/>
                </a:xfrm>
                <a:prstGeom prst="rect">
                  <a:avLst/>
                </a:prstGeom>
                <a:noFill/>
              </p:spPr>
              <p:txBody>
                <a:bodyPr wrap="square" rtlCol="0">
                  <a:spAutoFit/>
                </a:bodyPr>
                <a:lstStyle/>
                <a:p>
                  <a:pPr algn="ctr"/>
                  <a:r>
                    <a:rPr lang="en-US" sz="1600" dirty="0"/>
                    <a:t>Herbivores organic carbon</a:t>
                  </a:r>
                  <a:endParaRPr lang="en-US" sz="1600" baseline="-25000" dirty="0"/>
                </a:p>
              </p:txBody>
            </p:sp>
            <p:sp>
              <p:nvSpPr>
                <p:cNvPr id="20" name="TextBox 19"/>
                <p:cNvSpPr txBox="1"/>
                <p:nvPr/>
              </p:nvSpPr>
              <p:spPr>
                <a:xfrm>
                  <a:off x="7162800" y="5983069"/>
                  <a:ext cx="1600200" cy="584776"/>
                </a:xfrm>
                <a:prstGeom prst="rect">
                  <a:avLst/>
                </a:prstGeom>
                <a:noFill/>
              </p:spPr>
              <p:txBody>
                <a:bodyPr wrap="square" rtlCol="0">
                  <a:spAutoFit/>
                </a:bodyPr>
                <a:lstStyle/>
                <a:p>
                  <a:pPr algn="ctr"/>
                  <a:r>
                    <a:rPr lang="en-US" sz="1600" dirty="0"/>
                    <a:t>Producers organic carbon</a:t>
                  </a:r>
                  <a:endParaRPr lang="en-US" sz="1600" baseline="-25000" dirty="0"/>
                </a:p>
              </p:txBody>
            </p:sp>
            <p:sp>
              <p:nvSpPr>
                <p:cNvPr id="21" name="TextBox 20"/>
                <p:cNvSpPr txBox="1"/>
                <p:nvPr/>
              </p:nvSpPr>
              <p:spPr>
                <a:xfrm>
                  <a:off x="5105400" y="6019800"/>
                  <a:ext cx="1828800" cy="584776"/>
                </a:xfrm>
                <a:prstGeom prst="rect">
                  <a:avLst/>
                </a:prstGeom>
                <a:noFill/>
              </p:spPr>
              <p:txBody>
                <a:bodyPr wrap="square" rtlCol="0">
                  <a:spAutoFit/>
                </a:bodyPr>
                <a:lstStyle/>
                <a:p>
                  <a:pPr algn="ctr"/>
                  <a:r>
                    <a:rPr lang="en-US" sz="1600" dirty="0"/>
                    <a:t>Soil </a:t>
                  </a:r>
                </a:p>
                <a:p>
                  <a:pPr algn="ctr"/>
                  <a:r>
                    <a:rPr lang="en-US" sz="1600" dirty="0"/>
                    <a:t>Organic Carbon</a:t>
                  </a:r>
                  <a:endParaRPr lang="en-US" sz="1600" baseline="-25000" dirty="0"/>
                </a:p>
              </p:txBody>
            </p:sp>
          </p:grpSp>
        </p:grpSp>
        <p:sp>
          <p:nvSpPr>
            <p:cNvPr id="7" name="TextBox 6"/>
            <p:cNvSpPr txBox="1"/>
            <p:nvPr/>
          </p:nvSpPr>
          <p:spPr>
            <a:xfrm>
              <a:off x="7729267" y="5203537"/>
              <a:ext cx="874718" cy="707886"/>
            </a:xfrm>
            <a:prstGeom prst="rect">
              <a:avLst/>
            </a:prstGeom>
            <a:noFill/>
          </p:spPr>
          <p:txBody>
            <a:bodyPr wrap="square" rtlCol="0">
              <a:spAutoFit/>
            </a:bodyPr>
            <a:lstStyle/>
            <a:p>
              <a:pPr algn="ctr"/>
              <a:r>
                <a:rPr lang="en-US" sz="4000" dirty="0"/>
                <a:t>3</a:t>
              </a:r>
            </a:p>
          </p:txBody>
        </p:sp>
        <p:sp>
          <p:nvSpPr>
            <p:cNvPr id="8" name="TextBox 7"/>
            <p:cNvSpPr txBox="1"/>
            <p:nvPr/>
          </p:nvSpPr>
          <p:spPr>
            <a:xfrm>
              <a:off x="6141005" y="5244804"/>
              <a:ext cx="874718" cy="707886"/>
            </a:xfrm>
            <a:prstGeom prst="rect">
              <a:avLst/>
            </a:prstGeom>
            <a:noFill/>
          </p:spPr>
          <p:txBody>
            <a:bodyPr wrap="square" rtlCol="0">
              <a:spAutoFit/>
            </a:bodyPr>
            <a:lstStyle/>
            <a:p>
              <a:pPr algn="ctr"/>
              <a:r>
                <a:rPr lang="en-US" sz="4000" dirty="0"/>
                <a:t>56</a:t>
              </a:r>
            </a:p>
          </p:txBody>
        </p:sp>
        <p:sp>
          <p:nvSpPr>
            <p:cNvPr id="9" name="TextBox 8"/>
            <p:cNvSpPr txBox="1"/>
            <p:nvPr/>
          </p:nvSpPr>
          <p:spPr>
            <a:xfrm>
              <a:off x="7697661" y="3344234"/>
              <a:ext cx="874718" cy="707886"/>
            </a:xfrm>
            <a:prstGeom prst="rect">
              <a:avLst/>
            </a:prstGeom>
            <a:noFill/>
          </p:spPr>
          <p:txBody>
            <a:bodyPr wrap="square" rtlCol="0">
              <a:spAutoFit/>
            </a:bodyPr>
            <a:lstStyle/>
            <a:p>
              <a:pPr algn="ctr"/>
              <a:r>
                <a:rPr lang="en-US" sz="4000" dirty="0"/>
                <a:t>0.4</a:t>
              </a:r>
            </a:p>
          </p:txBody>
        </p:sp>
        <p:sp>
          <p:nvSpPr>
            <p:cNvPr id="10" name="TextBox 9"/>
            <p:cNvSpPr txBox="1"/>
            <p:nvPr/>
          </p:nvSpPr>
          <p:spPr>
            <a:xfrm>
              <a:off x="7547395" y="1615013"/>
              <a:ext cx="1163009" cy="707886"/>
            </a:xfrm>
            <a:prstGeom prst="rect">
              <a:avLst/>
            </a:prstGeom>
            <a:noFill/>
          </p:spPr>
          <p:txBody>
            <a:bodyPr wrap="square" rtlCol="0">
              <a:spAutoFit/>
            </a:bodyPr>
            <a:lstStyle/>
            <a:p>
              <a:pPr algn="ctr"/>
              <a:r>
                <a:rPr lang="en-US" sz="4000" dirty="0"/>
                <a:t>0.02</a:t>
              </a:r>
            </a:p>
          </p:txBody>
        </p:sp>
      </p:grpSp>
      <p:sp>
        <p:nvSpPr>
          <p:cNvPr id="24" name="TextBox 23"/>
          <p:cNvSpPr txBox="1"/>
          <p:nvPr/>
        </p:nvSpPr>
        <p:spPr>
          <a:xfrm>
            <a:off x="534853" y="522870"/>
            <a:ext cx="2932056" cy="523220"/>
          </a:xfrm>
          <a:prstGeom prst="rect">
            <a:avLst/>
          </a:prstGeom>
          <a:noFill/>
        </p:spPr>
        <p:txBody>
          <a:bodyPr wrap="square" rtlCol="0">
            <a:spAutoFit/>
          </a:bodyPr>
          <a:lstStyle/>
          <a:p>
            <a:pPr algn="ctr"/>
            <a:r>
              <a:rPr lang="en-US" sz="2800" dirty="0"/>
              <a:t>Desert</a:t>
            </a:r>
          </a:p>
        </p:txBody>
      </p:sp>
      <p:sp>
        <p:nvSpPr>
          <p:cNvPr id="23" name="TextBox 22"/>
          <p:cNvSpPr txBox="1"/>
          <p:nvPr/>
        </p:nvSpPr>
        <p:spPr>
          <a:xfrm>
            <a:off x="7729267" y="5203537"/>
            <a:ext cx="874718" cy="707886"/>
          </a:xfrm>
          <a:prstGeom prst="rect">
            <a:avLst/>
          </a:prstGeom>
          <a:noFill/>
        </p:spPr>
        <p:txBody>
          <a:bodyPr wrap="square" rtlCol="0">
            <a:spAutoFit/>
          </a:bodyPr>
          <a:lstStyle/>
          <a:p>
            <a:pPr algn="ctr"/>
            <a:r>
              <a:rPr lang="en-US" sz="4000" dirty="0"/>
              <a:t>30</a:t>
            </a:r>
          </a:p>
        </p:txBody>
      </p:sp>
      <p:sp>
        <p:nvSpPr>
          <p:cNvPr id="25" name="TextBox 24"/>
          <p:cNvSpPr txBox="1"/>
          <p:nvPr/>
        </p:nvSpPr>
        <p:spPr>
          <a:xfrm>
            <a:off x="5855208" y="5244804"/>
            <a:ext cx="1243330" cy="707886"/>
          </a:xfrm>
          <a:prstGeom prst="rect">
            <a:avLst/>
          </a:prstGeom>
          <a:noFill/>
        </p:spPr>
        <p:txBody>
          <a:bodyPr wrap="square" rtlCol="0">
            <a:spAutoFit/>
          </a:bodyPr>
          <a:lstStyle/>
          <a:p>
            <a:pPr algn="ctr"/>
            <a:r>
              <a:rPr lang="en-US" sz="4000" dirty="0"/>
              <a:t>190</a:t>
            </a:r>
          </a:p>
        </p:txBody>
      </p:sp>
      <p:sp>
        <p:nvSpPr>
          <p:cNvPr id="26" name="TextBox 25"/>
          <p:cNvSpPr txBox="1"/>
          <p:nvPr/>
        </p:nvSpPr>
        <p:spPr>
          <a:xfrm>
            <a:off x="7697661" y="3344234"/>
            <a:ext cx="874718" cy="707886"/>
          </a:xfrm>
          <a:prstGeom prst="rect">
            <a:avLst/>
          </a:prstGeom>
          <a:noFill/>
        </p:spPr>
        <p:txBody>
          <a:bodyPr wrap="square" rtlCol="0">
            <a:spAutoFit/>
          </a:bodyPr>
          <a:lstStyle/>
          <a:p>
            <a:pPr algn="ctr"/>
            <a:r>
              <a:rPr lang="en-US" sz="4000" dirty="0"/>
              <a:t>2</a:t>
            </a:r>
          </a:p>
        </p:txBody>
      </p:sp>
      <p:sp>
        <p:nvSpPr>
          <p:cNvPr id="27" name="TextBox 26"/>
          <p:cNvSpPr txBox="1"/>
          <p:nvPr/>
        </p:nvSpPr>
        <p:spPr>
          <a:xfrm>
            <a:off x="7547395" y="1615013"/>
            <a:ext cx="1163009" cy="707886"/>
          </a:xfrm>
          <a:prstGeom prst="rect">
            <a:avLst/>
          </a:prstGeom>
          <a:noFill/>
        </p:spPr>
        <p:txBody>
          <a:bodyPr wrap="square" rtlCol="0">
            <a:spAutoFit/>
          </a:bodyPr>
          <a:lstStyle/>
          <a:p>
            <a:pPr algn="ctr"/>
            <a:r>
              <a:rPr lang="en-US" sz="4000" dirty="0"/>
              <a:t>0.1</a:t>
            </a:r>
          </a:p>
        </p:txBody>
      </p:sp>
      <p:grpSp>
        <p:nvGrpSpPr>
          <p:cNvPr id="28" name="Group 27"/>
          <p:cNvGrpSpPr/>
          <p:nvPr/>
        </p:nvGrpSpPr>
        <p:grpSpPr>
          <a:xfrm>
            <a:off x="5730874" y="1417638"/>
            <a:ext cx="3108325" cy="5186938"/>
            <a:chOff x="5730874" y="1417638"/>
            <a:chExt cx="3108325" cy="5186938"/>
          </a:xfrm>
        </p:grpSpPr>
        <p:grpSp>
          <p:nvGrpSpPr>
            <p:cNvPr id="29" name="Group 28"/>
            <p:cNvGrpSpPr/>
            <p:nvPr/>
          </p:nvGrpSpPr>
          <p:grpSpPr>
            <a:xfrm>
              <a:off x="5730874" y="1417638"/>
              <a:ext cx="3108325" cy="5186938"/>
              <a:chOff x="5029200" y="152400"/>
              <a:chExt cx="3810000" cy="6452176"/>
            </a:xfrm>
          </p:grpSpPr>
          <p:sp>
            <p:nvSpPr>
              <p:cNvPr id="34" name="TextBox 33"/>
              <p:cNvSpPr txBox="1"/>
              <p:nvPr/>
            </p:nvSpPr>
            <p:spPr>
              <a:xfrm>
                <a:off x="5029200" y="2514600"/>
                <a:ext cx="2057400" cy="338554"/>
              </a:xfrm>
              <a:prstGeom prst="rect">
                <a:avLst/>
              </a:prstGeom>
              <a:noFill/>
            </p:spPr>
            <p:txBody>
              <a:bodyPr wrap="square" rtlCol="0">
                <a:spAutoFit/>
              </a:bodyPr>
              <a:lstStyle/>
              <a:p>
                <a:pPr algn="ctr"/>
                <a:r>
                  <a:rPr lang="en-US" sz="1600" dirty="0"/>
                  <a:t>Atmosphere CO</a:t>
                </a:r>
                <a:r>
                  <a:rPr lang="en-US" sz="1600" baseline="-25000" dirty="0"/>
                  <a:t>2</a:t>
                </a:r>
              </a:p>
            </p:txBody>
          </p:sp>
          <p:grpSp>
            <p:nvGrpSpPr>
              <p:cNvPr id="35" name="Group 34"/>
              <p:cNvGrpSpPr/>
              <p:nvPr/>
            </p:nvGrpSpPr>
            <p:grpSpPr>
              <a:xfrm>
                <a:off x="5105400" y="152400"/>
                <a:ext cx="3733800" cy="6452176"/>
                <a:chOff x="5105400" y="152400"/>
                <a:chExt cx="3733800" cy="6452176"/>
              </a:xfrm>
            </p:grpSpPr>
            <p:sp>
              <p:nvSpPr>
                <p:cNvPr id="36" name="Rectangle 35"/>
                <p:cNvSpPr/>
                <p:nvPr/>
              </p:nvSpPr>
              <p:spPr>
                <a:xfrm>
                  <a:off x="7315200" y="4687669"/>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7" name="Rectangle 36"/>
                <p:cNvSpPr/>
                <p:nvPr/>
              </p:nvSpPr>
              <p:spPr>
                <a:xfrm>
                  <a:off x="7315200" y="2438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8" name="Rectangle 37"/>
                <p:cNvSpPr/>
                <p:nvPr/>
              </p:nvSpPr>
              <p:spPr>
                <a:xfrm>
                  <a:off x="7315200" y="152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9" name="Rectangle 38"/>
                <p:cNvSpPr/>
                <p:nvPr/>
              </p:nvSpPr>
              <p:spPr>
                <a:xfrm>
                  <a:off x="5334000" y="4724400"/>
                  <a:ext cx="1371600" cy="1371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0" name="Oval 39"/>
                <p:cNvSpPr/>
                <p:nvPr/>
              </p:nvSpPr>
              <p:spPr>
                <a:xfrm>
                  <a:off x="5181600" y="838200"/>
                  <a:ext cx="1676400" cy="1676400"/>
                </a:xfrm>
                <a:prstGeom prst="ellipse">
                  <a:avLst/>
                </a:prstGeom>
                <a:solidFill>
                  <a:srgbClr val="FFFFFF"/>
                </a:solid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1" name="TextBox 40"/>
                <p:cNvSpPr txBox="1"/>
                <p:nvPr/>
              </p:nvSpPr>
              <p:spPr>
                <a:xfrm>
                  <a:off x="7162800" y="1447800"/>
                  <a:ext cx="1600200" cy="584776"/>
                </a:xfrm>
                <a:prstGeom prst="rect">
                  <a:avLst/>
                </a:prstGeom>
                <a:noFill/>
              </p:spPr>
              <p:txBody>
                <a:bodyPr wrap="square" rtlCol="0">
                  <a:spAutoFit/>
                </a:bodyPr>
                <a:lstStyle/>
                <a:p>
                  <a:pPr algn="ctr"/>
                  <a:r>
                    <a:rPr lang="en-US" sz="1600" dirty="0"/>
                    <a:t>Carnivores organic carbon</a:t>
                  </a:r>
                  <a:endParaRPr lang="en-US" sz="1600" baseline="-25000" dirty="0"/>
                </a:p>
              </p:txBody>
            </p:sp>
            <p:sp>
              <p:nvSpPr>
                <p:cNvPr id="42" name="TextBox 41"/>
                <p:cNvSpPr txBox="1"/>
                <p:nvPr/>
              </p:nvSpPr>
              <p:spPr>
                <a:xfrm>
                  <a:off x="7239000" y="3733800"/>
                  <a:ext cx="1600200" cy="584776"/>
                </a:xfrm>
                <a:prstGeom prst="rect">
                  <a:avLst/>
                </a:prstGeom>
                <a:noFill/>
              </p:spPr>
              <p:txBody>
                <a:bodyPr wrap="square" rtlCol="0">
                  <a:spAutoFit/>
                </a:bodyPr>
                <a:lstStyle/>
                <a:p>
                  <a:pPr algn="ctr"/>
                  <a:r>
                    <a:rPr lang="en-US" sz="1600" dirty="0"/>
                    <a:t>Herbivores organic carbon</a:t>
                  </a:r>
                  <a:endParaRPr lang="en-US" sz="1600" baseline="-25000" dirty="0"/>
                </a:p>
              </p:txBody>
            </p:sp>
            <p:sp>
              <p:nvSpPr>
                <p:cNvPr id="43" name="TextBox 42"/>
                <p:cNvSpPr txBox="1"/>
                <p:nvPr/>
              </p:nvSpPr>
              <p:spPr>
                <a:xfrm>
                  <a:off x="7162800" y="5983069"/>
                  <a:ext cx="1600200" cy="584776"/>
                </a:xfrm>
                <a:prstGeom prst="rect">
                  <a:avLst/>
                </a:prstGeom>
                <a:noFill/>
              </p:spPr>
              <p:txBody>
                <a:bodyPr wrap="square" rtlCol="0">
                  <a:spAutoFit/>
                </a:bodyPr>
                <a:lstStyle/>
                <a:p>
                  <a:pPr algn="ctr"/>
                  <a:r>
                    <a:rPr lang="en-US" sz="1600" dirty="0"/>
                    <a:t>Producers organic carbon</a:t>
                  </a:r>
                  <a:endParaRPr lang="en-US" sz="1600" baseline="-25000" dirty="0"/>
                </a:p>
              </p:txBody>
            </p:sp>
            <p:sp>
              <p:nvSpPr>
                <p:cNvPr id="44" name="TextBox 43"/>
                <p:cNvSpPr txBox="1"/>
                <p:nvPr/>
              </p:nvSpPr>
              <p:spPr>
                <a:xfrm>
                  <a:off x="5105400" y="6019800"/>
                  <a:ext cx="1828800" cy="584776"/>
                </a:xfrm>
                <a:prstGeom prst="rect">
                  <a:avLst/>
                </a:prstGeom>
                <a:noFill/>
              </p:spPr>
              <p:txBody>
                <a:bodyPr wrap="square" rtlCol="0">
                  <a:spAutoFit/>
                </a:bodyPr>
                <a:lstStyle/>
                <a:p>
                  <a:pPr algn="ctr"/>
                  <a:r>
                    <a:rPr lang="en-US" sz="1600" dirty="0"/>
                    <a:t>Soil </a:t>
                  </a:r>
                </a:p>
                <a:p>
                  <a:pPr algn="ctr"/>
                  <a:r>
                    <a:rPr lang="en-US" sz="1600" dirty="0"/>
                    <a:t>Organic Carbon</a:t>
                  </a:r>
                  <a:endParaRPr lang="en-US" sz="1600" baseline="-25000" dirty="0"/>
                </a:p>
              </p:txBody>
            </p:sp>
          </p:grpSp>
        </p:grpSp>
        <p:sp>
          <p:nvSpPr>
            <p:cNvPr id="30" name="TextBox 29"/>
            <p:cNvSpPr txBox="1"/>
            <p:nvPr/>
          </p:nvSpPr>
          <p:spPr>
            <a:xfrm>
              <a:off x="7729267" y="5203537"/>
              <a:ext cx="874718" cy="707886"/>
            </a:xfrm>
            <a:prstGeom prst="rect">
              <a:avLst/>
            </a:prstGeom>
            <a:noFill/>
          </p:spPr>
          <p:txBody>
            <a:bodyPr wrap="square" rtlCol="0">
              <a:spAutoFit/>
            </a:bodyPr>
            <a:lstStyle/>
            <a:p>
              <a:pPr algn="ctr"/>
              <a:r>
                <a:rPr lang="en-US" sz="4000" dirty="0"/>
                <a:t>30</a:t>
              </a:r>
            </a:p>
          </p:txBody>
        </p:sp>
        <p:sp>
          <p:nvSpPr>
            <p:cNvPr id="31" name="TextBox 30"/>
            <p:cNvSpPr txBox="1"/>
            <p:nvPr/>
          </p:nvSpPr>
          <p:spPr>
            <a:xfrm>
              <a:off x="5855208" y="5244804"/>
              <a:ext cx="1243330" cy="707886"/>
            </a:xfrm>
            <a:prstGeom prst="rect">
              <a:avLst/>
            </a:prstGeom>
            <a:noFill/>
          </p:spPr>
          <p:txBody>
            <a:bodyPr wrap="square" rtlCol="0">
              <a:spAutoFit/>
            </a:bodyPr>
            <a:lstStyle/>
            <a:p>
              <a:pPr algn="ctr"/>
              <a:r>
                <a:rPr lang="en-US" sz="4000" dirty="0"/>
                <a:t>190</a:t>
              </a:r>
            </a:p>
          </p:txBody>
        </p:sp>
        <p:sp>
          <p:nvSpPr>
            <p:cNvPr id="32" name="TextBox 31"/>
            <p:cNvSpPr txBox="1"/>
            <p:nvPr/>
          </p:nvSpPr>
          <p:spPr>
            <a:xfrm>
              <a:off x="7697661" y="3344234"/>
              <a:ext cx="874718" cy="707886"/>
            </a:xfrm>
            <a:prstGeom prst="rect">
              <a:avLst/>
            </a:prstGeom>
            <a:noFill/>
          </p:spPr>
          <p:txBody>
            <a:bodyPr wrap="square" rtlCol="0">
              <a:spAutoFit/>
            </a:bodyPr>
            <a:lstStyle/>
            <a:p>
              <a:pPr algn="ctr"/>
              <a:r>
                <a:rPr lang="en-US" sz="4000" dirty="0"/>
                <a:t>2</a:t>
              </a:r>
            </a:p>
          </p:txBody>
        </p:sp>
        <p:sp>
          <p:nvSpPr>
            <p:cNvPr id="33" name="TextBox 32"/>
            <p:cNvSpPr txBox="1"/>
            <p:nvPr/>
          </p:nvSpPr>
          <p:spPr>
            <a:xfrm>
              <a:off x="7547395" y="1615013"/>
              <a:ext cx="1163009" cy="707886"/>
            </a:xfrm>
            <a:prstGeom prst="rect">
              <a:avLst/>
            </a:prstGeom>
            <a:noFill/>
          </p:spPr>
          <p:txBody>
            <a:bodyPr wrap="square" rtlCol="0">
              <a:spAutoFit/>
            </a:bodyPr>
            <a:lstStyle/>
            <a:p>
              <a:pPr algn="ctr"/>
              <a:r>
                <a:rPr lang="en-US" sz="4000" dirty="0"/>
                <a:t>0.1</a:t>
              </a:r>
            </a:p>
          </p:txBody>
        </p:sp>
      </p:grpSp>
      <p:sp>
        <p:nvSpPr>
          <p:cNvPr id="45" name="TextBox 44"/>
          <p:cNvSpPr txBox="1"/>
          <p:nvPr/>
        </p:nvSpPr>
        <p:spPr>
          <a:xfrm>
            <a:off x="5415899" y="522870"/>
            <a:ext cx="2932056" cy="523220"/>
          </a:xfrm>
          <a:prstGeom prst="rect">
            <a:avLst/>
          </a:prstGeom>
          <a:noFill/>
        </p:spPr>
        <p:txBody>
          <a:bodyPr wrap="square" rtlCol="0">
            <a:spAutoFit/>
          </a:bodyPr>
          <a:lstStyle/>
          <a:p>
            <a:pPr algn="ctr"/>
            <a:r>
              <a:rPr lang="en-US" sz="2800" dirty="0"/>
              <a:t>Prairie</a:t>
            </a:r>
          </a:p>
        </p:txBody>
      </p:sp>
      <p:sp>
        <p:nvSpPr>
          <p:cNvPr id="2" name="Slide Number Placeholder 1">
            <a:extLst>
              <a:ext uri="{FF2B5EF4-FFF2-40B4-BE49-F238E27FC236}">
                <a16:creationId xmlns:a16="http://schemas.microsoft.com/office/drawing/2014/main" id="{765DFAD9-9DA6-436C-8328-937817B37C31}"/>
              </a:ext>
            </a:extLst>
          </p:cNvPr>
          <p:cNvSpPr>
            <a:spLocks noGrp="1"/>
          </p:cNvSpPr>
          <p:nvPr>
            <p:ph type="sldNum" sz="quarter" idx="12"/>
          </p:nvPr>
        </p:nvSpPr>
        <p:spPr/>
        <p:txBody>
          <a:bodyPr/>
          <a:lstStyle/>
          <a:p>
            <a:fld id="{720FEE0B-F069-E94B-95AD-7C6965ED0E4E}" type="slidenum">
              <a:rPr lang="en-US" smtClean="0"/>
              <a:t>8</a:t>
            </a:fld>
            <a:endParaRPr lang="en-US"/>
          </a:p>
        </p:txBody>
      </p:sp>
    </p:spTree>
    <p:extLst>
      <p:ext uri="{BB962C8B-B14F-4D97-AF65-F5344CB8AC3E}">
        <p14:creationId xmlns:p14="http://schemas.microsoft.com/office/powerpoint/2010/main" val="90373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ecosystem do you think has the most organic carbon?</a:t>
            </a:r>
          </a:p>
        </p:txBody>
      </p:sp>
      <p:sp>
        <p:nvSpPr>
          <p:cNvPr id="7" name="TextBox 6"/>
          <p:cNvSpPr txBox="1"/>
          <p:nvPr/>
        </p:nvSpPr>
        <p:spPr>
          <a:xfrm>
            <a:off x="728345" y="6069027"/>
            <a:ext cx="2932056" cy="523220"/>
          </a:xfrm>
          <a:prstGeom prst="rect">
            <a:avLst/>
          </a:prstGeom>
          <a:noFill/>
        </p:spPr>
        <p:txBody>
          <a:bodyPr wrap="square" rtlCol="0">
            <a:spAutoFit/>
          </a:bodyPr>
          <a:lstStyle/>
          <a:p>
            <a:pPr algn="ctr"/>
            <a:r>
              <a:rPr lang="en-US" sz="2800" dirty="0"/>
              <a:t>Cornfield</a:t>
            </a:r>
          </a:p>
        </p:txBody>
      </p:sp>
      <p:sp>
        <p:nvSpPr>
          <p:cNvPr id="8" name="TextBox 7"/>
          <p:cNvSpPr txBox="1"/>
          <p:nvPr/>
        </p:nvSpPr>
        <p:spPr>
          <a:xfrm>
            <a:off x="5306842" y="6069027"/>
            <a:ext cx="2932056" cy="523220"/>
          </a:xfrm>
          <a:prstGeom prst="rect">
            <a:avLst/>
          </a:prstGeom>
          <a:noFill/>
        </p:spPr>
        <p:txBody>
          <a:bodyPr wrap="square" rtlCol="0">
            <a:spAutoFit/>
          </a:bodyPr>
          <a:lstStyle/>
          <a:p>
            <a:pPr algn="ctr"/>
            <a:r>
              <a:rPr lang="en-US" sz="2800" dirty="0"/>
              <a:t>Forest</a:t>
            </a:r>
          </a:p>
        </p:txBody>
      </p:sp>
      <p:pic>
        <p:nvPicPr>
          <p:cNvPr id="9" name="Picture 8" descr="IMG_9377.JPG - Versio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2" y="2696827"/>
            <a:ext cx="4179394" cy="2780600"/>
          </a:xfrm>
          <a:prstGeom prst="rect">
            <a:avLst/>
          </a:prstGeom>
        </p:spPr>
      </p:pic>
      <p:pic>
        <p:nvPicPr>
          <p:cNvPr id="10" name="Picture 9" descr="IMG_5965.JPG - Version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738" y="2696827"/>
            <a:ext cx="4141044" cy="2780600"/>
          </a:xfrm>
          <a:prstGeom prst="rect">
            <a:avLst/>
          </a:prstGeom>
        </p:spPr>
      </p:pic>
      <p:sp>
        <p:nvSpPr>
          <p:cNvPr id="3" name="Slide Number Placeholder 2">
            <a:extLst>
              <a:ext uri="{FF2B5EF4-FFF2-40B4-BE49-F238E27FC236}">
                <a16:creationId xmlns:a16="http://schemas.microsoft.com/office/drawing/2014/main" id="{07C2787D-BDF3-4D31-9DCC-369F69785440}"/>
              </a:ext>
            </a:extLst>
          </p:cNvPr>
          <p:cNvSpPr>
            <a:spLocks noGrp="1"/>
          </p:cNvSpPr>
          <p:nvPr>
            <p:ph type="sldNum" sz="quarter" idx="12"/>
          </p:nvPr>
        </p:nvSpPr>
        <p:spPr/>
        <p:txBody>
          <a:bodyPr/>
          <a:lstStyle/>
          <a:p>
            <a:fld id="{720FEE0B-F069-E94B-95AD-7C6965ED0E4E}" type="slidenum">
              <a:rPr lang="en-US" smtClean="0"/>
              <a:t>9</a:t>
            </a:fld>
            <a:endParaRPr lang="en-US"/>
          </a:p>
        </p:txBody>
      </p:sp>
    </p:spTree>
    <p:extLst>
      <p:ext uri="{BB962C8B-B14F-4D97-AF65-F5344CB8AC3E}">
        <p14:creationId xmlns:p14="http://schemas.microsoft.com/office/powerpoint/2010/main" val="2471702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2882</Words>
  <Application>Microsoft Macintosh PowerPoint</Application>
  <PresentationFormat>On-screen Show (4:3)</PresentationFormat>
  <Paragraphs>234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Ecosystems Unit  Activity 2.4: Organic Carbon Pools in Other Ecosystems</vt:lpstr>
      <vt:lpstr>Unit map</vt:lpstr>
      <vt:lpstr>Meadow Simulation: The Organic Matter Pyramid</vt:lpstr>
      <vt:lpstr>Let’s look at organic carbon pools in real ecosystems</vt:lpstr>
      <vt:lpstr>Which ecosystem do you think has the most organic carbon?</vt:lpstr>
      <vt:lpstr>Prairie: Notice the pattern of organic carbon pool sizes (tons/hectare) </vt:lpstr>
      <vt:lpstr>PowerPoint Presentation</vt:lpstr>
      <vt:lpstr>PowerPoint Presentation</vt:lpstr>
      <vt:lpstr>Which ecosystem do you think has the most organic carbon?</vt:lpstr>
      <vt:lpstr>PowerPoint Presentation</vt:lpstr>
      <vt:lpstr>Forest: Notice the pattern of organic carbon pool sizes </vt:lpstr>
      <vt:lpstr>PowerPoint Presentation</vt:lpstr>
      <vt:lpstr>PowerPoint Presentation</vt:lpstr>
      <vt:lpstr>How are all four ecosystems alike?</vt:lpstr>
      <vt:lpstr>How are the ecosystems different?</vt:lpstr>
      <vt:lpstr>Learning Tracking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Unit  Activity 2.4: Organic Carbon Pools in Other Ecosystems</dc:title>
  <dc:creator>Walus, Alex</dc:creator>
  <cp:lastModifiedBy>Tompkins, Elizabeth</cp:lastModifiedBy>
  <cp:revision>3</cp:revision>
  <dcterms:created xsi:type="dcterms:W3CDTF">2020-01-07T22:20:08Z</dcterms:created>
  <dcterms:modified xsi:type="dcterms:W3CDTF">2020-03-23T18:40:17Z</dcterms:modified>
</cp:coreProperties>
</file>