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8" r:id="rId2"/>
    <p:sldId id="270" r:id="rId3"/>
    <p:sldId id="260" r:id="rId4"/>
    <p:sldId id="261" r:id="rId5"/>
    <p:sldId id="269" r:id="rId6"/>
    <p:sldId id="266" r:id="rId7"/>
    <p:sldId id="271"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10"/>
    <p:restoredTop sz="74119" autoAdjust="0"/>
  </p:normalViewPr>
  <p:slideViewPr>
    <p:cSldViewPr snapToGrid="0" snapToObjects="1">
      <p:cViewPr varScale="1">
        <p:scale>
          <a:sx n="78" d="100"/>
          <a:sy n="78" d="100"/>
        </p:scale>
        <p:origin x="1488" y="16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p:scale>
          <a:sx n="94" d="100"/>
          <a:sy n="94" d="100"/>
        </p:scale>
        <p:origin x="-2424" y="4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E9898-53D9-F543-9D32-A5B81C439B4C}" type="datetimeFigureOut">
              <a:rPr lang="en-US" smtClean="0"/>
              <a:t>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4251F-03FA-0248-9853-A8500C1E7589}" type="slidenum">
              <a:rPr lang="en-US" smtClean="0"/>
              <a:t>‹#›</a:t>
            </a:fld>
            <a:endParaRPr lang="en-US"/>
          </a:p>
        </p:txBody>
      </p:sp>
    </p:spTree>
    <p:extLst>
      <p:ext uri="{BB962C8B-B14F-4D97-AF65-F5344CB8AC3E}">
        <p14:creationId xmlns:p14="http://schemas.microsoft.com/office/powerpoint/2010/main" val="13502229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endParaRPr lang="en-US" baseline="0" dirty="0"/>
          </a:p>
          <a:p>
            <a:pPr lvl="0"/>
            <a:r>
              <a:rPr lang="en-US" sz="1200" b="1" kern="1200" dirty="0">
                <a:solidFill>
                  <a:schemeClr val="tx1"/>
                </a:solidFill>
                <a:effectLst/>
                <a:latin typeface="+mn-lt"/>
                <a:ea typeface="+mn-ea"/>
                <a:cs typeface="+mn-cs"/>
              </a:rPr>
              <a:t>Have students discuss the pretest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students to write down questions they have after taking the pretest (for instance, on their 1.2 Expressing Ideas and Questions Tool for Ecosystems). Explain that we will try to answer most of those during the </a:t>
            </a:r>
            <a:r>
              <a:rPr lang="en-US" sz="1200" i="1" kern="1200" dirty="0">
                <a:solidFill>
                  <a:schemeClr val="tx1"/>
                </a:solidFill>
                <a:effectLst/>
                <a:latin typeface="+mn-lt"/>
                <a:ea typeface="+mn-ea"/>
                <a:cs typeface="+mn-cs"/>
              </a:rPr>
              <a:t>Ecosystems</a:t>
            </a:r>
            <a:r>
              <a:rPr lang="en-US" sz="1200" kern="1200" dirty="0">
                <a:solidFill>
                  <a:schemeClr val="tx1"/>
                </a:solidFill>
                <a:effectLst/>
                <a:latin typeface="+mn-lt"/>
                <a:ea typeface="+mn-ea"/>
                <a:cs typeface="+mn-cs"/>
              </a:rPr>
              <a:t> Unit.</a:t>
            </a:r>
            <a:r>
              <a:rPr lang="en-US" dirty="0">
                <a:effectLst/>
              </a:rPr>
              <a:t>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(Optional) Have students complete the Big Idea Probe: Wolves and Deer.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decide to use the Big Idea Probe: Wolves and Deer, have students complete it and share their ideas. See Assessing the Big Idea Probe: Wolves and Deer and the educator resource Using Big Idea Probes in </a:t>
            </a:r>
            <a:r>
              <a:rPr lang="en-US" sz="1200" i="1" kern="1200" dirty="0">
                <a:solidFill>
                  <a:schemeClr val="tx1"/>
                </a:solidFill>
                <a:effectLst/>
                <a:latin typeface="+mn-lt"/>
                <a:ea typeface="+mn-ea"/>
                <a:cs typeface="+mn-cs"/>
              </a:rPr>
              <a:t>Carbon TIME</a:t>
            </a:r>
            <a:r>
              <a:rPr lang="en-US" sz="1200" kern="1200" dirty="0">
                <a:solidFill>
                  <a:schemeClr val="tx1"/>
                </a:solidFill>
                <a:effectLst/>
                <a:latin typeface="+mn-lt"/>
                <a:ea typeface="+mn-ea"/>
                <a:cs typeface="+mn-cs"/>
              </a:rPr>
              <a:t> for suggestions about how to use the Big Idea Probe.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1.2 Expressing Ideas and Questions for Patterns in Ecosystems PPT.</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171051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complete the Expressing Ideas and Questions Tool on their own.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3 of the 1.2 Expressing Ideas and Questions for Patterns in Ecosystems PPT.</a:t>
            </a:r>
          </a:p>
          <a:p>
            <a:pPr lvl="0"/>
            <a:r>
              <a:rPr lang="en-US" sz="1200" kern="1200" dirty="0">
                <a:solidFill>
                  <a:schemeClr val="tx1"/>
                </a:solidFill>
                <a:effectLst/>
                <a:latin typeface="+mn-lt"/>
                <a:ea typeface="+mn-ea"/>
                <a:cs typeface="+mn-cs"/>
              </a:rPr>
              <a:t>Tell students that now they will take a few minutes to think and record their ideas and questions about ecosystems on their own. </a:t>
            </a:r>
          </a:p>
          <a:p>
            <a:pPr lvl="0"/>
            <a:r>
              <a:rPr lang="en-US" sz="1200" kern="1200" dirty="0">
                <a:solidFill>
                  <a:schemeClr val="tx1"/>
                </a:solidFill>
                <a:effectLst/>
                <a:latin typeface="+mn-lt"/>
                <a:ea typeface="+mn-ea"/>
                <a:cs typeface="+mn-cs"/>
              </a:rPr>
              <a:t>Give each student one copy of 1.2 Expressing Ideas and Questions Tool for Ecosystems. </a:t>
            </a:r>
          </a:p>
          <a:p>
            <a:pPr lvl="0"/>
            <a:r>
              <a:rPr lang="en-US" sz="1200" kern="1200" dirty="0">
                <a:solidFill>
                  <a:schemeClr val="tx1"/>
                </a:solidFill>
                <a:effectLst/>
                <a:latin typeface="+mn-lt"/>
                <a:ea typeface="+mn-ea"/>
                <a:cs typeface="+mn-cs"/>
              </a:rPr>
              <a:t>Give students about 10 minutes to complete the tool as individuals.</a:t>
            </a:r>
          </a:p>
          <a:p>
            <a:pPr lvl="0"/>
            <a:r>
              <a:rPr lang="en-US" sz="1200" kern="1200" dirty="0">
                <a:solidFill>
                  <a:schemeClr val="tx1"/>
                </a:solidFill>
                <a:effectLst/>
                <a:latin typeface="+mn-lt"/>
                <a:ea typeface="+mn-ea"/>
                <a:cs typeface="+mn-cs"/>
              </a:rPr>
              <a:t>Encourage students to think about things they have seen in the world to help inform their ideas.</a:t>
            </a:r>
          </a:p>
          <a:p>
            <a:pPr lvl="0"/>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794251F-03FA-0248-9853-A8500C1E7589}" type="slidenum">
              <a:rPr lang="en-US" smtClean="0"/>
              <a:t>3</a:t>
            </a:fld>
            <a:endParaRPr lang="en-US"/>
          </a:p>
        </p:txBody>
      </p:sp>
    </p:spTree>
    <p:extLst>
      <p:ext uri="{BB962C8B-B14F-4D97-AF65-F5344CB8AC3E}">
        <p14:creationId xmlns:p14="http://schemas.microsoft.com/office/powerpoint/2010/main" val="60436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Students compare their own ideas with the ideas of a partner.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4 of the 1.2 Expressing Ideas and Questions for Patterns in Ecosystems PPT.</a:t>
            </a:r>
          </a:p>
          <a:p>
            <a:pPr lvl="0"/>
            <a:r>
              <a:rPr lang="en-US" sz="1200" kern="1200" dirty="0">
                <a:solidFill>
                  <a:schemeClr val="tx1"/>
                </a:solidFill>
                <a:effectLst/>
                <a:latin typeface="+mn-lt"/>
                <a:ea typeface="+mn-ea"/>
                <a:cs typeface="+mn-cs"/>
              </a:rPr>
              <a:t>Tell students that now that they have had a chance to record their ideas and questions on their own, it is important to compare their ideas to their classmates' ideas to see how they are similar and different, and also so we know how many different ideas there are in the class.</a:t>
            </a:r>
          </a:p>
          <a:p>
            <a:pPr lvl="0"/>
            <a:r>
              <a:rPr lang="en-US" sz="1200" kern="1200" dirty="0">
                <a:solidFill>
                  <a:schemeClr val="tx1"/>
                </a:solidFill>
                <a:effectLst/>
                <a:latin typeface="+mn-lt"/>
                <a:ea typeface="+mn-ea"/>
                <a:cs typeface="+mn-cs"/>
              </a:rPr>
              <a:t>Divide students into pairs and have students compare their ideas on the 1.2 Expressing Ideas and Questions Tool for Ecosystems with each other. As students are sharing, circulate through the groups. Consider asking questions such as </a:t>
            </a:r>
            <a:r>
              <a:rPr lang="en-US" sz="1200" i="1" kern="1200" dirty="0">
                <a:solidFill>
                  <a:schemeClr val="tx1"/>
                </a:solidFill>
                <a:effectLst/>
                <a:latin typeface="+mn-lt"/>
                <a:ea typeface="+mn-ea"/>
                <a:cs typeface="+mn-cs"/>
              </a:rPr>
              <a:t>Do you agree with each other about XX? Where did you learn about that? What experiences have you had to help you with your explanation</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At this point, do not correct any wrong ideas; treat this as brainstorming.</a:t>
            </a:r>
          </a:p>
          <a:p>
            <a:r>
              <a:rPr lang="en-US" sz="1200" kern="1200" dirty="0">
                <a:solidFill>
                  <a:schemeClr val="tx1"/>
                </a:solidFill>
                <a:effectLst/>
                <a:latin typeface="+mn-lt"/>
                <a:ea typeface="+mn-ea"/>
                <a:cs typeface="+mn-cs"/>
              </a:rPr>
              <a:t>Pay attention to patterns in students’ ideas, or specific individual ideas that diverge from the patterns as both may be valuable to discuss as a whole class later.</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94251F-03FA-0248-9853-A8500C1E7589}" type="slidenum">
              <a:rPr lang="en-US" smtClean="0"/>
              <a:t>4</a:t>
            </a:fld>
            <a:endParaRPr lang="en-US"/>
          </a:p>
        </p:txBody>
      </p:sp>
    </p:spTree>
    <p:extLst>
      <p:ext uri="{BB962C8B-B14F-4D97-AF65-F5344CB8AC3E}">
        <p14:creationId xmlns:p14="http://schemas.microsoft.com/office/powerpoint/2010/main" val="215545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b="1" kern="1200" dirty="0">
                <a:solidFill>
                  <a:schemeClr val="tx1"/>
                </a:solidFill>
                <a:effectLst/>
                <a:latin typeface="+mn-lt"/>
                <a:ea typeface="+mn-ea"/>
                <a:cs typeface="+mn-cs"/>
              </a:rPr>
              <a:t>Post ideas for class discussion.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now that they have had a chance to write their ideas as individuals and as pairs, it is important to look at the range of ideas in the class. Again, at this point, do not correct any wrong ideas. Treat this as brainstorming: all ideas are on the table. </a:t>
            </a:r>
          </a:p>
          <a:p>
            <a:pPr lvl="0"/>
            <a:r>
              <a:rPr lang="en-US" sz="1200" kern="1200" dirty="0">
                <a:solidFill>
                  <a:schemeClr val="tx1"/>
                </a:solidFill>
                <a:effectLst/>
                <a:latin typeface="+mn-lt"/>
                <a:ea typeface="+mn-ea"/>
                <a:cs typeface="+mn-cs"/>
              </a:rPr>
              <a:t>Show Slide 5 of the 1.2 Expressing Ideas and Questions about Ecosystems PPT.</a:t>
            </a:r>
          </a:p>
          <a:p>
            <a:pPr lvl="0"/>
            <a:r>
              <a:rPr lang="en-US" sz="1200" kern="1200" dirty="0">
                <a:solidFill>
                  <a:schemeClr val="tx1"/>
                </a:solidFill>
                <a:effectLst/>
                <a:latin typeface="+mn-lt"/>
                <a:ea typeface="+mn-ea"/>
                <a:cs typeface="+mn-cs"/>
              </a:rPr>
              <a:t>Give each pair 2 sticky notes.</a:t>
            </a:r>
          </a:p>
          <a:p>
            <a:pPr lvl="0"/>
            <a:r>
              <a:rPr lang="en-US" sz="1200" kern="1200" dirty="0">
                <a:solidFill>
                  <a:schemeClr val="tx1"/>
                </a:solidFill>
                <a:effectLst/>
                <a:latin typeface="+mn-lt"/>
                <a:ea typeface="+mn-ea"/>
                <a:cs typeface="+mn-cs"/>
              </a:rPr>
              <a:t>Tell students to write their most important idea from their Expressing Ideas and Question Tools on a sticky note and put it on the board under the “Your Ideas” column. </a:t>
            </a:r>
          </a:p>
          <a:p>
            <a:r>
              <a:rPr lang="en-US" sz="1200" kern="1200" dirty="0">
                <a:solidFill>
                  <a:schemeClr val="tx1"/>
                </a:solidFill>
                <a:effectLst/>
                <a:latin typeface="+mn-lt"/>
                <a:ea typeface="+mn-ea"/>
                <a:cs typeface="+mn-cs"/>
              </a:rPr>
              <a:t>Tell students to write their most important question from their Expressing Ideas and Questions Tools on a sticky note and put it on the board under the “Your Questions” column.</a:t>
            </a:r>
            <a:r>
              <a:rPr lang="en-US" dirty="0">
                <a:effectLst/>
              </a:rPr>
              <a:t> </a:t>
            </a:r>
            <a:endParaRPr lang="en-US" sz="1200" kern="1200" dirty="0">
              <a:solidFill>
                <a:schemeClr val="tx1"/>
              </a:solidFill>
              <a:effectLst/>
              <a:latin typeface="+mn-lt"/>
              <a:ea typeface="+mn-ea"/>
              <a:cs typeface="+mn-cs"/>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8783ADA3-5DBE-184E-BA7D-B51EDE4F89EF}"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49824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b="1" kern="1200" dirty="0">
                <a:solidFill>
                  <a:schemeClr val="tx1"/>
                </a:solidFill>
                <a:effectLst/>
                <a:latin typeface="+mn-lt"/>
                <a:ea typeface="+mn-ea"/>
                <a:cs typeface="+mn-cs"/>
              </a:rPr>
              <a:t>Have a whole class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a whole class discussion to examine the variety of student ideas and questions on the board. Draw out and press students to build on their ideas about how a fox in a meadow ecosystem gets the matter and energy it needs to live and grow.</a:t>
            </a:r>
          </a:p>
          <a:p>
            <a:r>
              <a:rPr lang="en-US" sz="1200" kern="1200" dirty="0">
                <a:solidFill>
                  <a:schemeClr val="tx1"/>
                </a:solidFill>
                <a:effectLst/>
                <a:latin typeface="+mn-lt"/>
                <a:ea typeface="+mn-ea"/>
                <a:cs typeface="+mn-cs"/>
              </a:rPr>
              <a:t>This is the consensus-seeking stage of the </a:t>
            </a:r>
            <a:r>
              <a:rPr lang="en-US" sz="1200" i="1" kern="1200" dirty="0">
                <a:solidFill>
                  <a:schemeClr val="tx1"/>
                </a:solidFill>
                <a:effectLst/>
                <a:latin typeface="+mn-lt"/>
                <a:ea typeface="+mn-ea"/>
                <a:cs typeface="+mn-cs"/>
              </a:rPr>
              <a:t>Carbon TIME</a:t>
            </a:r>
            <a:r>
              <a:rPr lang="en-US" sz="1200" kern="1200" dirty="0">
                <a:solidFill>
                  <a:schemeClr val="tx1"/>
                </a:solidFill>
                <a:effectLst/>
                <a:latin typeface="+mn-lt"/>
                <a:ea typeface="+mn-ea"/>
                <a:cs typeface="+mn-cs"/>
              </a:rPr>
              <a:t> Discourse Routine .  It is especially important for students to agree on some shared questions. </a:t>
            </a:r>
          </a:p>
          <a:p>
            <a:pPr lvl="0"/>
            <a:r>
              <a:rPr lang="en-US" sz="1200" kern="1200" dirty="0">
                <a:solidFill>
                  <a:schemeClr val="tx1"/>
                </a:solidFill>
                <a:effectLst/>
                <a:latin typeface="+mn-lt"/>
                <a:ea typeface="+mn-ea"/>
                <a:cs typeface="+mn-cs"/>
              </a:rPr>
              <a:t>Show Slide 6 of the 1.2 Expressing Ideas and Questions for Patterns in Ecosystems PPT. Note that this slide is a duplicate of the previous one but with a new heading. Take this time to discuss students’ ideas, organize them according to patterns, etc. </a:t>
            </a:r>
          </a:p>
          <a:p>
            <a:r>
              <a:rPr lang="en-US" sz="1200" kern="1200" dirty="0">
                <a:solidFill>
                  <a:schemeClr val="tx1"/>
                </a:solidFill>
                <a:effectLst/>
                <a:latin typeface="+mn-lt"/>
                <a:ea typeface="+mn-ea"/>
                <a:cs typeface="+mn-cs"/>
              </a:rPr>
              <a:t>Later, you can use this duplicate slide as a record of class ideas for the future, either by saving the post-it notes or by taking a picture of them. You may want to record the students’ ideas and questions on a class Driving Question Board .</a:t>
            </a:r>
            <a:r>
              <a:rPr lang="en-US" dirty="0">
                <a:effectLst/>
              </a:rPr>
              <a:t> </a:t>
            </a:r>
            <a:r>
              <a:rPr lang="en-US" sz="1200" kern="1200" dirty="0">
                <a:solidFill>
                  <a:schemeClr val="tx1"/>
                </a:solidFill>
                <a:effectLst/>
                <a:latin typeface="+mn-lt"/>
                <a:ea typeface="+mn-ea"/>
                <a:cs typeface="+mn-cs"/>
              </a:rPr>
              <a:t> Link to </a:t>
            </a:r>
            <a:r>
              <a:rPr lang="en-US" sz="1200" kern="1200" dirty="0" err="1">
                <a:solidFill>
                  <a:schemeClr val="tx1"/>
                </a:solidFill>
                <a:effectLst/>
                <a:latin typeface="+mn-lt"/>
                <a:ea typeface="+mn-ea"/>
                <a:cs typeface="+mn-cs"/>
              </a:rPr>
              <a:t>Carbon_TIME_Discourse_Routine.docx</a:t>
            </a:r>
            <a:r>
              <a:rPr lang="en-US" sz="1200" kern="1200" dirty="0">
                <a:solidFill>
                  <a:schemeClr val="tx1"/>
                </a:solidFill>
                <a:effectLst/>
                <a:latin typeface="+mn-lt"/>
                <a:ea typeface="+mn-ea"/>
                <a:cs typeface="+mn-cs"/>
              </a:rPr>
              <a:t> in Library.  I have added this file to 2.12.6.3 Recurring Features and Strategies.</a:t>
            </a:r>
          </a:p>
          <a:p>
            <a:r>
              <a:rPr lang="en-US" sz="1200" kern="1200" dirty="0">
                <a:solidFill>
                  <a:schemeClr val="tx1"/>
                </a:solidFill>
                <a:effectLst/>
                <a:latin typeface="+mn-lt"/>
                <a:ea typeface="+mn-ea"/>
                <a:cs typeface="+mn-cs"/>
              </a:rPr>
              <a:t> Link to </a:t>
            </a:r>
            <a:r>
              <a:rPr lang="en-US" sz="1200" kern="1200" dirty="0" err="1">
                <a:solidFill>
                  <a:schemeClr val="tx1"/>
                </a:solidFill>
                <a:effectLst/>
                <a:latin typeface="+mn-lt"/>
                <a:ea typeface="+mn-ea"/>
                <a:cs typeface="+mn-cs"/>
              </a:rPr>
              <a:t>Driving_Question_Board_Educator_Resource.docx</a:t>
            </a:r>
            <a:r>
              <a:rPr lang="en-US" sz="1200" kern="1200" dirty="0">
                <a:solidFill>
                  <a:schemeClr val="tx1"/>
                </a:solidFill>
                <a:effectLst/>
                <a:latin typeface="+mn-lt"/>
                <a:ea typeface="+mn-ea"/>
                <a:cs typeface="+mn-cs"/>
              </a:rPr>
              <a:t> in Library.  I have added this file to 2.12.6.3 Recurring Features and Strategies.</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8783ADA3-5DBE-184E-BA7D-B51EDE4F89EF}"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498249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8.  Students read the Ecosystems Storyline Reading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7 of the 1.2 Expressing Ideas and Questions for Patterns in Ecosystems PPT. Have students partner-read the 1.2 Ecosystems Storyline Reading which explains the storyline of the unit and connects it to the work of scientist Dr. Bonnie McGill. Read using the Questions, Connections, Questions Student Reading Strategy. See the Engaging Students with Readings and the Questions, Connections, Questions Reading Strategy Educator Resource document for information about how to engage students with this strategy.</a:t>
            </a:r>
          </a:p>
          <a:p>
            <a:pPr lvl="0"/>
            <a:r>
              <a:rPr lang="en-US" sz="1200" kern="1200" dirty="0">
                <a:solidFill>
                  <a:schemeClr val="tx1"/>
                </a:solidFill>
                <a:effectLst/>
                <a:latin typeface="+mn-lt"/>
                <a:ea typeface="+mn-ea"/>
                <a:cs typeface="+mn-cs"/>
              </a:rPr>
              <a:t>After pairs are finished reading, have students share with the class what they found interesting and any questions they have.  </a:t>
            </a: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149024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Save the Expressing Ideas and Questions Tools for later.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8 of the 1.2 Expressing Ideas and Questions for Patterns in Ecosystems PPT.</a:t>
            </a:r>
          </a:p>
          <a:p>
            <a:pPr lvl="0"/>
            <a:r>
              <a:rPr lang="en-US" sz="1200" kern="1200" dirty="0">
                <a:solidFill>
                  <a:schemeClr val="tx1"/>
                </a:solidFill>
                <a:effectLst/>
                <a:latin typeface="+mn-lt"/>
                <a:ea typeface="+mn-ea"/>
                <a:cs typeface="+mn-cs"/>
              </a:rPr>
              <a:t>Tell students that they will revisit these ideas and question later in the unit to see how their thinking changes and what they have learned.</a:t>
            </a:r>
          </a:p>
          <a:p>
            <a:r>
              <a:rPr lang="en-US" sz="1200" kern="1200" dirty="0">
                <a:solidFill>
                  <a:schemeClr val="tx1"/>
                </a:solidFill>
                <a:effectLst/>
                <a:latin typeface="+mn-lt"/>
                <a:ea typeface="+mn-ea"/>
                <a:cs typeface="+mn-cs"/>
              </a:rPr>
              <a:t>The class can also return to shared ideas on Slide 6.</a:t>
            </a:r>
            <a:r>
              <a:rPr lang="en-US" dirty="0">
                <a:effectLst/>
              </a:rPr>
              <a:t> </a:t>
            </a:r>
            <a:endParaRPr lang="en-US" dirty="0"/>
          </a:p>
        </p:txBody>
      </p:sp>
      <p:sp>
        <p:nvSpPr>
          <p:cNvPr id="4" name="Slide Number Placeholder 3"/>
          <p:cNvSpPr>
            <a:spLocks noGrp="1"/>
          </p:cNvSpPr>
          <p:nvPr>
            <p:ph type="sldNum" sz="quarter" idx="10"/>
          </p:nvPr>
        </p:nvSpPr>
        <p:spPr/>
        <p:txBody>
          <a:bodyPr/>
          <a:lstStyle/>
          <a:p>
            <a:fld id="{4794251F-03FA-0248-9853-A8500C1E7589}" type="slidenum">
              <a:rPr lang="en-US" smtClean="0"/>
              <a:t>8</a:t>
            </a:fld>
            <a:endParaRPr lang="en-US"/>
          </a:p>
        </p:txBody>
      </p:sp>
    </p:spTree>
    <p:extLst>
      <p:ext uri="{BB962C8B-B14F-4D97-AF65-F5344CB8AC3E}">
        <p14:creationId xmlns:p14="http://schemas.microsoft.com/office/powerpoint/2010/main" val="367683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608BC0-EF3B-49AA-A247-E56E72720922}"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413716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B931D-ED7F-47B2-90B7-201AFEDD75C9}"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183046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EA5C24-6898-4C13-AAC9-1B4418E60860}"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336172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0B92C3-EF69-431B-B46A-9C08DBB2BE0E}"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321917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E5BB9-BEAB-42A7-83B6-A92409395D14}"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352153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910B3-B1BF-449F-A68F-957D2E681098}"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289769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0BC30E-1639-4836-8C6D-6053A6AC0301}" type="datetime1">
              <a:rPr lang="en-US" smtClean="0"/>
              <a:t>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142180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B4ECB1-E4B5-49FD-A468-5A355524CD76}" type="datetime1">
              <a:rPr lang="en-US" smtClean="0"/>
              <a:t>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1902736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A0576-184C-4BBD-BF3B-D71CD927C833}" type="datetime1">
              <a:rPr lang="en-US" smtClean="0"/>
              <a:t>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78839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778C37-8712-427F-A4C8-A72EAEAE7CA0}"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350572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0D7033-4390-4BF4-9D9B-2AE20504C4AB}"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2A8714-C4A1-614E-B309-DB23F8B4D841}" type="slidenum">
              <a:rPr lang="en-US" smtClean="0"/>
              <a:t>‹#›</a:t>
            </a:fld>
            <a:endParaRPr lang="en-US"/>
          </a:p>
        </p:txBody>
      </p:sp>
    </p:spTree>
    <p:extLst>
      <p:ext uri="{BB962C8B-B14F-4D97-AF65-F5344CB8AC3E}">
        <p14:creationId xmlns:p14="http://schemas.microsoft.com/office/powerpoint/2010/main" val="426052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71617-4E19-466E-9883-E75481C21629}" type="datetime1">
              <a:rPr lang="en-US" smtClean="0"/>
              <a:t>1/6/20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C82A8714-C4A1-614E-B309-DB23F8B4D841}" type="slidenum">
              <a:rPr lang="en-US" smtClean="0"/>
              <a:pPr/>
              <a:t>‹#›</a:t>
            </a:fld>
            <a:endParaRPr lang="en-US" dirty="0"/>
          </a:p>
        </p:txBody>
      </p:sp>
    </p:spTree>
    <p:extLst>
      <p:ext uri="{BB962C8B-B14F-4D97-AF65-F5344CB8AC3E}">
        <p14:creationId xmlns:p14="http://schemas.microsoft.com/office/powerpoint/2010/main" val="403299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grpSp>
        <p:nvGrpSpPr>
          <p:cNvPr id="3" name="Group 2"/>
          <p:cNvGrpSpPr/>
          <p:nvPr/>
        </p:nvGrpSpPr>
        <p:grpSpPr>
          <a:xfrm>
            <a:off x="178036" y="294321"/>
            <a:ext cx="6164199" cy="684705"/>
            <a:chOff x="178036" y="294321"/>
            <a:chExt cx="6164199" cy="684705"/>
          </a:xfrm>
        </p:grpSpPr>
        <p:sp>
          <p:nvSpPr>
            <p:cNvPr id="6" name="TextBox 5"/>
            <p:cNvSpPr txBox="1"/>
            <p:nvPr/>
          </p:nvSpPr>
          <p:spPr>
            <a:xfrm>
              <a:off x="3003051" y="332695"/>
              <a:ext cx="3339184" cy="646331"/>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Carbon: Transformations in Matter and Energy</a:t>
              </a:r>
            </a:p>
            <a:p>
              <a:r>
                <a:rPr lang="en-US" sz="1200" i="1" dirty="0">
                  <a:latin typeface="Arial" panose="020B0604020202020204" pitchFamily="34" charset="0"/>
                  <a:cs typeface="Arial" panose="020B0604020202020204" pitchFamily="34" charset="0"/>
                </a:rPr>
                <a:t>Environmental Literacy Project</a:t>
              </a:r>
              <a:br>
                <a:rPr lang="en-US" sz="1200" i="1" dirty="0">
                  <a:latin typeface="Arial" panose="020B0604020202020204" pitchFamily="34" charset="0"/>
                  <a:cs typeface="Arial" panose="020B0604020202020204" pitchFamily="34" charset="0"/>
                </a:rPr>
              </a:br>
              <a:r>
                <a:rPr lang="en-US" sz="1200" i="1" dirty="0">
                  <a:latin typeface="Arial" panose="020B0604020202020204" pitchFamily="34" charset="0"/>
                  <a:cs typeface="Arial" panose="020B0604020202020204" pitchFamily="34" charset="0"/>
                </a:rPr>
                <a:t>Michigan State University</a:t>
              </a:r>
              <a:r>
                <a:rPr lang="en-US" sz="1200" dirty="0">
                  <a:effectLst/>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2539882"/>
          </a:xfrm>
        </p:spPr>
        <p:txBody>
          <a:bodyPr>
            <a:normAutofit fontScale="90000"/>
          </a:bodyPr>
          <a:lstStyle/>
          <a:p>
            <a:r>
              <a:rPr lang="en-US" i="1" dirty="0">
                <a:latin typeface="Arial"/>
                <a:cs typeface="Arial"/>
              </a:rPr>
              <a:t>Ecosystems </a:t>
            </a:r>
            <a:r>
              <a:rPr lang="en-US" dirty="0">
                <a:latin typeface="Arial"/>
                <a:cs typeface="Arial"/>
              </a:rPr>
              <a:t>Unit</a:t>
            </a:r>
            <a:br>
              <a:rPr lang="en-US" dirty="0">
                <a:latin typeface="Arial"/>
                <a:cs typeface="Arial"/>
              </a:rPr>
            </a:br>
            <a:br>
              <a:rPr lang="en-US" dirty="0">
                <a:latin typeface="Arial"/>
                <a:cs typeface="Arial"/>
              </a:rPr>
            </a:br>
            <a:r>
              <a:rPr lang="en-US" dirty="0">
                <a:latin typeface="Arial"/>
                <a:cs typeface="Arial"/>
              </a:rPr>
              <a:t>Activity 1.2 Expressing Ideas and Questions for Patterns in Ecosystems</a:t>
            </a:r>
          </a:p>
        </p:txBody>
      </p:sp>
      <p:sp>
        <p:nvSpPr>
          <p:cNvPr id="5" name="Slide Number Placeholder 4">
            <a:extLst>
              <a:ext uri="{FF2B5EF4-FFF2-40B4-BE49-F238E27FC236}">
                <a16:creationId xmlns:a16="http://schemas.microsoft.com/office/drawing/2014/main" id="{0E4CFF01-0B51-4858-BF59-BD22D5BEDA84}"/>
              </a:ext>
            </a:extLst>
          </p:cNvPr>
          <p:cNvSpPr>
            <a:spLocks noGrp="1"/>
          </p:cNvSpPr>
          <p:nvPr>
            <p:ph type="sldNum" sz="quarter" idx="12"/>
          </p:nvPr>
        </p:nvSpPr>
        <p:spPr/>
        <p:txBody>
          <a:bodyPr/>
          <a:lstStyle/>
          <a:p>
            <a:fld id="{C82A8714-C4A1-614E-B309-DB23F8B4D841}" type="slidenum">
              <a:rPr lang="en-US" smtClean="0"/>
              <a:t>1</a:t>
            </a:fld>
            <a:endParaRPr lang="en-US"/>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2964210" y="4191929"/>
            <a:ext cx="3215579" cy="2346983"/>
          </a:xfrm>
          <a:prstGeom prst="rect">
            <a:avLst/>
          </a:prstGeom>
        </p:spPr>
      </p:pic>
    </p:spTree>
    <p:extLst>
      <p:ext uri="{BB962C8B-B14F-4D97-AF65-F5344CB8AC3E}">
        <p14:creationId xmlns:p14="http://schemas.microsoft.com/office/powerpoint/2010/main" val="5361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Unit Map</a:t>
            </a:r>
          </a:p>
        </p:txBody>
      </p:sp>
      <p:sp>
        <p:nvSpPr>
          <p:cNvPr id="2" name="Slide Number Placeholder 1">
            <a:extLst>
              <a:ext uri="{FF2B5EF4-FFF2-40B4-BE49-F238E27FC236}">
                <a16:creationId xmlns:a16="http://schemas.microsoft.com/office/drawing/2014/main" id="{74908883-3863-400D-9BF7-0EB36E081C91}"/>
              </a:ext>
            </a:extLst>
          </p:cNvPr>
          <p:cNvSpPr>
            <a:spLocks noGrp="1"/>
          </p:cNvSpPr>
          <p:nvPr>
            <p:ph type="sldNum" sz="quarter" idx="12"/>
          </p:nvPr>
        </p:nvSpPr>
        <p:spPr/>
        <p:txBody>
          <a:bodyPr/>
          <a:lstStyle/>
          <a:p>
            <a:fld id="{C82A8714-C4A1-614E-B309-DB23F8B4D841}" type="slidenum">
              <a:rPr lang="en-US" smtClean="0"/>
              <a:t>2</a:t>
            </a:fld>
            <a:endParaRPr lang="en-US"/>
          </a:p>
        </p:txBody>
      </p:sp>
      <p:pic>
        <p:nvPicPr>
          <p:cNvPr id="8" name="Picture 7">
            <a:extLst>
              <a:ext uri="{FF2B5EF4-FFF2-40B4-BE49-F238E27FC236}">
                <a16:creationId xmlns:a16="http://schemas.microsoft.com/office/drawing/2014/main" id="{AB53DA27-0C30-1344-BB83-5F74717CC126}"/>
              </a:ext>
            </a:extLst>
          </p:cNvPr>
          <p:cNvPicPr>
            <a:picLocks noChangeAspect="1"/>
          </p:cNvPicPr>
          <p:nvPr/>
        </p:nvPicPr>
        <p:blipFill>
          <a:blip r:embed="rId3"/>
          <a:srcRect/>
          <a:stretch/>
        </p:blipFill>
        <p:spPr>
          <a:xfrm>
            <a:off x="263516" y="1417638"/>
            <a:ext cx="8616967" cy="4469925"/>
          </a:xfrm>
          <a:prstGeom prst="rect">
            <a:avLst/>
          </a:prstGeom>
        </p:spPr>
      </p:pic>
      <p:sp>
        <p:nvSpPr>
          <p:cNvPr id="7" name="Oval Callout 6"/>
          <p:cNvSpPr>
            <a:spLocks noChangeArrowheads="1"/>
          </p:cNvSpPr>
          <p:nvPr/>
        </p:nvSpPr>
        <p:spPr bwMode="auto">
          <a:xfrm rot="21056995">
            <a:off x="66961" y="2285618"/>
            <a:ext cx="924560" cy="924560"/>
          </a:xfrm>
          <a:prstGeom prst="wedgeEllipseCallout">
            <a:avLst>
              <a:gd name="adj1" fmla="val 1581"/>
              <a:gd name="adj2" fmla="val 179197"/>
            </a:avLst>
          </a:prstGeom>
          <a:solidFill>
            <a:schemeClr val="tx1">
              <a:lumMod val="65000"/>
              <a:lumOff val="35000"/>
            </a:schemeClr>
          </a:solidFill>
          <a:ln w="9525">
            <a:solidFill>
              <a:schemeClr val="tx1">
                <a:lumMod val="50000"/>
                <a:lumOff val="50000"/>
              </a:schemeClr>
            </a:solidFill>
            <a:miter lim="800000"/>
            <a:headEnd/>
            <a:tailEnd/>
          </a:ln>
          <a:effectLst>
            <a:outerShdw dist="23000" dir="5400000" rotWithShape="0">
              <a:srgbClr val="808080">
                <a:alpha val="34998"/>
              </a:srgbClr>
            </a:outerShdw>
          </a:effectLst>
        </p:spPr>
        <p:txBody>
          <a:bodyPr rot="0" vert="horz" wrap="square" lIns="91440" tIns="45720" rIns="91440" bIns="45720" anchor="ctr" anchorCtr="0" upright="1">
            <a:noAutofit/>
          </a:bodyPr>
          <a:lstStyle/>
          <a:p>
            <a:pPr marL="0" marR="0" algn="ctr">
              <a:spcBef>
                <a:spcPts val="0"/>
              </a:spcBef>
              <a:spcAft>
                <a:spcPts val="600"/>
              </a:spcAft>
            </a:pPr>
            <a:r>
              <a:rPr lang="en-US" sz="1100" dirty="0">
                <a:solidFill>
                  <a:srgbClr val="FFFFFF"/>
                </a:solidFill>
                <a:effectLst/>
                <a:latin typeface="Arial"/>
                <a:ea typeface="Times New Roman"/>
              </a:rPr>
              <a:t>You are here</a:t>
            </a:r>
            <a:endParaRPr lang="en-US" sz="1100" dirty="0">
              <a:effectLst/>
              <a:latin typeface="Arial"/>
              <a:ea typeface="Times New Roman"/>
            </a:endParaRPr>
          </a:p>
        </p:txBody>
      </p:sp>
    </p:spTree>
    <p:extLst>
      <p:ext uri="{BB962C8B-B14F-4D97-AF65-F5344CB8AC3E}">
        <p14:creationId xmlns:p14="http://schemas.microsoft.com/office/powerpoint/2010/main" val="35483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half" idx="2"/>
          </p:nvPr>
        </p:nvSpPr>
        <p:spPr>
          <a:xfrm>
            <a:off x="457200" y="1504188"/>
            <a:ext cx="3008313" cy="4691063"/>
          </a:xfrm>
        </p:spPr>
        <p:txBody>
          <a:bodyPr>
            <a:noAutofit/>
          </a:bodyPr>
          <a:lstStyle/>
          <a:p>
            <a:pPr marL="342900" indent="-342900">
              <a:buFont typeface="Arial" panose="020B0604020202020204" pitchFamily="34" charset="0"/>
              <a:buChar char="•"/>
            </a:pPr>
            <a:r>
              <a:rPr lang="en-US" sz="2000" dirty="0"/>
              <a:t>Use this tool to record your ideas and questions about ecosystems.</a:t>
            </a:r>
          </a:p>
          <a:p>
            <a:pPr marL="342900" indent="-342900">
              <a:buFont typeface="Arial" panose="020B0604020202020204" pitchFamily="34" charset="0"/>
              <a:buChar char="•"/>
            </a:pPr>
            <a:r>
              <a:rPr lang="en-US" sz="2000" dirty="0"/>
              <a:t>It’s okay if you don’t know the “right answer” at this point! </a:t>
            </a:r>
          </a:p>
          <a:p>
            <a:pPr marL="342900" indent="-342900">
              <a:buFont typeface="Arial" panose="020B0604020202020204" pitchFamily="34" charset="0"/>
              <a:buChar char="•"/>
            </a:pPr>
            <a:r>
              <a:rPr lang="en-US" sz="2000" dirty="0"/>
              <a:t>At the end, you will have a chance to share your ideas and hear the ideas of your classmates.</a:t>
            </a:r>
          </a:p>
        </p:txBody>
      </p:sp>
      <p:sp>
        <p:nvSpPr>
          <p:cNvPr id="5" name="Title 4"/>
          <p:cNvSpPr txBox="1">
            <a:spLocks/>
          </p:cNvSpPr>
          <p:nvPr/>
        </p:nvSpPr>
        <p:spPr>
          <a:xfrm>
            <a:off x="457200" y="274638"/>
            <a:ext cx="8229600" cy="724822"/>
          </a:xfrm>
          <a:prstGeom prst="rect">
            <a:avLst/>
          </a:prstGeom>
        </p:spPr>
        <p:txBody>
          <a:bodyPr vert="horz" lIns="91440" tIns="45720" rIns="91440" bIns="45720" rtlCol="0" anchor="b">
            <a:normAutofit fontScale="925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ctr"/>
            <a:r>
              <a:rPr lang="en-US" sz="4400" b="0" dirty="0"/>
              <a:t>Expressing Your Ideas and Questions</a:t>
            </a:r>
          </a:p>
        </p:txBody>
      </p:sp>
      <p:sp>
        <p:nvSpPr>
          <p:cNvPr id="3" name="Slide Number Placeholder 2">
            <a:extLst>
              <a:ext uri="{FF2B5EF4-FFF2-40B4-BE49-F238E27FC236}">
                <a16:creationId xmlns:a16="http://schemas.microsoft.com/office/drawing/2014/main" id="{034B764F-C018-487A-852D-5EB406E04712}"/>
              </a:ext>
            </a:extLst>
          </p:cNvPr>
          <p:cNvSpPr>
            <a:spLocks noGrp="1"/>
          </p:cNvSpPr>
          <p:nvPr>
            <p:ph type="sldNum" sz="quarter" idx="12"/>
          </p:nvPr>
        </p:nvSpPr>
        <p:spPr/>
        <p:txBody>
          <a:bodyPr/>
          <a:lstStyle/>
          <a:p>
            <a:fld id="{C82A8714-C4A1-614E-B309-DB23F8B4D841}" type="slidenum">
              <a:rPr lang="en-US" smtClean="0"/>
              <a:t>3</a:t>
            </a:fld>
            <a:endParaRPr lang="en-US"/>
          </a:p>
        </p:txBody>
      </p:sp>
      <p:pic>
        <p:nvPicPr>
          <p:cNvPr id="10" name="Content Placeholder 9">
            <a:extLst>
              <a:ext uri="{FF2B5EF4-FFF2-40B4-BE49-F238E27FC236}">
                <a16:creationId xmlns:a16="http://schemas.microsoft.com/office/drawing/2014/main" id="{4050C40B-5A74-1842-8568-5F971C9C2DCA}"/>
              </a:ext>
            </a:extLst>
          </p:cNvPr>
          <p:cNvPicPr>
            <a:picLocks noGrp="1" noChangeAspect="1"/>
          </p:cNvPicPr>
          <p:nvPr>
            <p:ph idx="1"/>
          </p:nvPr>
        </p:nvPicPr>
        <p:blipFill>
          <a:blip r:embed="rId3"/>
          <a:stretch>
            <a:fillRect/>
          </a:stretch>
        </p:blipFill>
        <p:spPr>
          <a:xfrm>
            <a:off x="4302275" y="1117600"/>
            <a:ext cx="4090079" cy="5293043"/>
          </a:xfrm>
          <a:ln>
            <a:solidFill>
              <a:schemeClr val="tx1"/>
            </a:solidFill>
          </a:ln>
        </p:spPr>
      </p:pic>
    </p:spTree>
    <p:extLst>
      <p:ext uri="{BB962C8B-B14F-4D97-AF65-F5344CB8AC3E}">
        <p14:creationId xmlns:p14="http://schemas.microsoft.com/office/powerpoint/2010/main" val="316920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Comparing Ideas and Questions with a Partner</a:t>
            </a:r>
          </a:p>
        </p:txBody>
      </p:sp>
      <p:sp>
        <p:nvSpPr>
          <p:cNvPr id="6" name="Content Placeholder 5"/>
          <p:cNvSpPr>
            <a:spLocks noGrp="1"/>
          </p:cNvSpPr>
          <p:nvPr>
            <p:ph idx="1"/>
          </p:nvPr>
        </p:nvSpPr>
        <p:spPr/>
        <p:txBody>
          <a:bodyPr/>
          <a:lstStyle/>
          <a:p>
            <a:r>
              <a:rPr lang="en-US" dirty="0"/>
              <a:t>While you’re working, I’ll come around to check in:</a:t>
            </a:r>
          </a:p>
          <a:p>
            <a:pPr lvl="1"/>
            <a:r>
              <a:rPr lang="en-US" dirty="0"/>
              <a:t>Do you agree with each other’s ideas? Why or why not?</a:t>
            </a:r>
          </a:p>
          <a:p>
            <a:pPr lvl="1"/>
            <a:r>
              <a:rPr lang="en-US" dirty="0"/>
              <a:t>Where did you learn about your ideas? </a:t>
            </a:r>
          </a:p>
          <a:p>
            <a:pPr lvl="1"/>
            <a:r>
              <a:rPr lang="en-US" dirty="0"/>
              <a:t>What experiences have you had to help you with your explanation?</a:t>
            </a:r>
          </a:p>
          <a:p>
            <a:pPr marL="0" indent="0">
              <a:buNone/>
            </a:pPr>
            <a:endParaRPr lang="en-US" dirty="0"/>
          </a:p>
        </p:txBody>
      </p:sp>
      <p:sp>
        <p:nvSpPr>
          <p:cNvPr id="2" name="Slide Number Placeholder 1">
            <a:extLst>
              <a:ext uri="{FF2B5EF4-FFF2-40B4-BE49-F238E27FC236}">
                <a16:creationId xmlns:a16="http://schemas.microsoft.com/office/drawing/2014/main" id="{6C666A67-2886-4F81-A870-13E24AF594B2}"/>
              </a:ext>
            </a:extLst>
          </p:cNvPr>
          <p:cNvSpPr>
            <a:spLocks noGrp="1"/>
          </p:cNvSpPr>
          <p:nvPr>
            <p:ph type="sldNum" sz="quarter" idx="12"/>
          </p:nvPr>
        </p:nvSpPr>
        <p:spPr/>
        <p:txBody>
          <a:bodyPr/>
          <a:lstStyle/>
          <a:p>
            <a:fld id="{C82A8714-C4A1-614E-B309-DB23F8B4D841}" type="slidenum">
              <a:rPr lang="en-US" smtClean="0"/>
              <a:t>4</a:t>
            </a:fld>
            <a:endParaRPr lang="en-US"/>
          </a:p>
        </p:txBody>
      </p:sp>
    </p:spTree>
    <p:extLst>
      <p:ext uri="{BB962C8B-B14F-4D97-AF65-F5344CB8AC3E}">
        <p14:creationId xmlns:p14="http://schemas.microsoft.com/office/powerpoint/2010/main" val="241593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2"/>
          <p:cNvSpPr>
            <a:spLocks noGrp="1"/>
          </p:cNvSpPr>
          <p:nvPr>
            <p:ph sz="half" idx="1"/>
          </p:nvPr>
        </p:nvSpPr>
        <p:spPr>
          <a:xfrm>
            <a:off x="457200" y="1066800"/>
            <a:ext cx="4038600" cy="5181600"/>
          </a:xfrm>
        </p:spPr>
        <p:txBody>
          <a:bodyPr/>
          <a:lstStyle/>
          <a:p>
            <a:pPr marL="0" indent="0">
              <a:buFont typeface="Arial" charset="0"/>
              <a:buNone/>
            </a:pPr>
            <a:r>
              <a:rPr lang="en-US" dirty="0">
                <a:latin typeface="Calibri" charset="0"/>
              </a:rPr>
              <a:t>Your ideas:</a:t>
            </a:r>
          </a:p>
        </p:txBody>
      </p:sp>
      <p:sp>
        <p:nvSpPr>
          <p:cNvPr id="3074" name="Content Placeholder 3"/>
          <p:cNvSpPr>
            <a:spLocks noGrp="1"/>
          </p:cNvSpPr>
          <p:nvPr>
            <p:ph sz="half" idx="2"/>
          </p:nvPr>
        </p:nvSpPr>
        <p:spPr>
          <a:xfrm>
            <a:off x="4648200" y="1066800"/>
            <a:ext cx="4038600" cy="5211763"/>
          </a:xfrm>
        </p:spPr>
        <p:txBody>
          <a:bodyPr/>
          <a:lstStyle/>
          <a:p>
            <a:pPr marL="0" indent="0">
              <a:buFont typeface="Arial" charset="0"/>
              <a:buNone/>
            </a:pPr>
            <a:r>
              <a:rPr lang="en-US" dirty="0">
                <a:latin typeface="Calibri" charset="0"/>
              </a:rPr>
              <a:t>Your questions:</a:t>
            </a:r>
          </a:p>
          <a:p>
            <a:pPr marL="0" indent="0">
              <a:buFont typeface="Arial" charset="0"/>
              <a:buNone/>
            </a:pPr>
            <a:endParaRPr lang="en-US" dirty="0">
              <a:latin typeface="Calibri" charset="0"/>
            </a:endParaRPr>
          </a:p>
        </p:txBody>
      </p:sp>
      <p:sp>
        <p:nvSpPr>
          <p:cNvPr id="3075" name="Title 1"/>
          <p:cNvSpPr>
            <a:spLocks noGrp="1"/>
          </p:cNvSpPr>
          <p:nvPr>
            <p:ph type="title"/>
          </p:nvPr>
        </p:nvSpPr>
        <p:spPr>
          <a:xfrm>
            <a:off x="228599" y="274638"/>
            <a:ext cx="8638953" cy="639762"/>
          </a:xfrm>
        </p:spPr>
        <p:txBody>
          <a:bodyPr>
            <a:noAutofit/>
          </a:bodyPr>
          <a:lstStyle/>
          <a:p>
            <a:r>
              <a:rPr lang="en-US" dirty="0">
                <a:latin typeface="Calibri" charset="0"/>
              </a:rPr>
              <a:t>Posting Ideas for Class Discussion</a:t>
            </a:r>
          </a:p>
        </p:txBody>
      </p:sp>
      <p:sp>
        <p:nvSpPr>
          <p:cNvPr id="2" name="Slide Number Placeholder 1">
            <a:extLst>
              <a:ext uri="{FF2B5EF4-FFF2-40B4-BE49-F238E27FC236}">
                <a16:creationId xmlns:a16="http://schemas.microsoft.com/office/drawing/2014/main" id="{5E8C624D-1547-4F96-957F-A4556750EB6B}"/>
              </a:ext>
            </a:extLst>
          </p:cNvPr>
          <p:cNvSpPr>
            <a:spLocks noGrp="1"/>
          </p:cNvSpPr>
          <p:nvPr>
            <p:ph type="sldNum" sz="quarter" idx="12"/>
          </p:nvPr>
        </p:nvSpPr>
        <p:spPr/>
        <p:txBody>
          <a:bodyPr/>
          <a:lstStyle/>
          <a:p>
            <a:fld id="{C82A8714-C4A1-614E-B309-DB23F8B4D841}" type="slidenum">
              <a:rPr lang="en-US" smtClean="0"/>
              <a:t>5</a:t>
            </a:fld>
            <a:endParaRPr lang="en-US"/>
          </a:p>
        </p:txBody>
      </p:sp>
    </p:spTree>
    <p:extLst>
      <p:ext uri="{BB962C8B-B14F-4D97-AF65-F5344CB8AC3E}">
        <p14:creationId xmlns:p14="http://schemas.microsoft.com/office/powerpoint/2010/main" val="37400376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2"/>
          <p:cNvSpPr>
            <a:spLocks noGrp="1"/>
          </p:cNvSpPr>
          <p:nvPr>
            <p:ph sz="half" idx="1"/>
          </p:nvPr>
        </p:nvSpPr>
        <p:spPr>
          <a:xfrm>
            <a:off x="457200" y="1066800"/>
            <a:ext cx="4038600" cy="5181600"/>
          </a:xfrm>
        </p:spPr>
        <p:txBody>
          <a:bodyPr/>
          <a:lstStyle/>
          <a:p>
            <a:pPr marL="0" indent="0">
              <a:buFont typeface="Arial" charset="0"/>
              <a:buNone/>
            </a:pPr>
            <a:r>
              <a:rPr lang="en-US" dirty="0">
                <a:latin typeface="Calibri" charset="0"/>
              </a:rPr>
              <a:t>Your ideas:</a:t>
            </a:r>
          </a:p>
        </p:txBody>
      </p:sp>
      <p:sp>
        <p:nvSpPr>
          <p:cNvPr id="3074" name="Content Placeholder 3"/>
          <p:cNvSpPr>
            <a:spLocks noGrp="1"/>
          </p:cNvSpPr>
          <p:nvPr>
            <p:ph sz="half" idx="2"/>
          </p:nvPr>
        </p:nvSpPr>
        <p:spPr>
          <a:xfrm>
            <a:off x="4648200" y="1066800"/>
            <a:ext cx="4038600" cy="5211763"/>
          </a:xfrm>
        </p:spPr>
        <p:txBody>
          <a:bodyPr/>
          <a:lstStyle/>
          <a:p>
            <a:pPr marL="0" indent="0">
              <a:buFont typeface="Arial" charset="0"/>
              <a:buNone/>
            </a:pPr>
            <a:r>
              <a:rPr lang="en-US" dirty="0">
                <a:latin typeface="Calibri" charset="0"/>
              </a:rPr>
              <a:t>Your questions:</a:t>
            </a:r>
          </a:p>
          <a:p>
            <a:pPr marL="0" indent="0">
              <a:buFont typeface="Arial" charset="0"/>
              <a:buNone/>
            </a:pPr>
            <a:endParaRPr lang="en-US" dirty="0">
              <a:latin typeface="Calibri" charset="0"/>
            </a:endParaRPr>
          </a:p>
        </p:txBody>
      </p:sp>
      <p:sp>
        <p:nvSpPr>
          <p:cNvPr id="3075" name="Title 1"/>
          <p:cNvSpPr>
            <a:spLocks noGrp="1"/>
          </p:cNvSpPr>
          <p:nvPr>
            <p:ph type="title"/>
          </p:nvPr>
        </p:nvSpPr>
        <p:spPr>
          <a:xfrm>
            <a:off x="228600" y="274638"/>
            <a:ext cx="8458200" cy="639762"/>
          </a:xfrm>
        </p:spPr>
        <p:txBody>
          <a:bodyPr>
            <a:noAutofit/>
          </a:bodyPr>
          <a:lstStyle/>
          <a:p>
            <a:r>
              <a:rPr lang="en-US" dirty="0">
                <a:latin typeface="Calibri" charset="0"/>
              </a:rPr>
              <a:t>Discussing Our Ideas</a:t>
            </a:r>
          </a:p>
        </p:txBody>
      </p:sp>
      <p:sp>
        <p:nvSpPr>
          <p:cNvPr id="2" name="Slide Number Placeholder 1">
            <a:extLst>
              <a:ext uri="{FF2B5EF4-FFF2-40B4-BE49-F238E27FC236}">
                <a16:creationId xmlns:a16="http://schemas.microsoft.com/office/drawing/2014/main" id="{D0B285E1-3833-42F6-97B8-5FE282ABE11B}"/>
              </a:ext>
            </a:extLst>
          </p:cNvPr>
          <p:cNvSpPr>
            <a:spLocks noGrp="1"/>
          </p:cNvSpPr>
          <p:nvPr>
            <p:ph type="sldNum" sz="quarter" idx="12"/>
          </p:nvPr>
        </p:nvSpPr>
        <p:spPr/>
        <p:txBody>
          <a:bodyPr/>
          <a:lstStyle/>
          <a:p>
            <a:fld id="{C82A8714-C4A1-614E-B309-DB23F8B4D841}" type="slidenum">
              <a:rPr lang="en-US" smtClean="0"/>
              <a:t>6</a:t>
            </a:fld>
            <a:endParaRPr lang="en-US"/>
          </a:p>
        </p:txBody>
      </p:sp>
    </p:spTree>
    <p:extLst>
      <p:ext uri="{BB962C8B-B14F-4D97-AF65-F5344CB8AC3E}">
        <p14:creationId xmlns:p14="http://schemas.microsoft.com/office/powerpoint/2010/main" val="24803201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Reading</a:t>
            </a:r>
          </a:p>
        </p:txBody>
      </p:sp>
      <p:sp>
        <p:nvSpPr>
          <p:cNvPr id="9" name="Content Placeholder 8"/>
          <p:cNvSpPr>
            <a:spLocks noGrp="1"/>
          </p:cNvSpPr>
          <p:nvPr>
            <p:ph idx="1"/>
          </p:nvPr>
        </p:nvSpPr>
        <p:spPr>
          <a:xfrm>
            <a:off x="457199" y="1417638"/>
            <a:ext cx="3748313" cy="4559416"/>
          </a:xfrm>
        </p:spPr>
        <p:txBody>
          <a:bodyPr>
            <a:normAutofit/>
          </a:bodyPr>
          <a:lstStyle/>
          <a:p>
            <a:r>
              <a:rPr lang="en-US" dirty="0"/>
              <a:t>Read the “Ecosystems Storyline Reading” using the Questions, Connections, Questions Reading Strategy.</a:t>
            </a:r>
          </a:p>
          <a:p>
            <a:endParaRPr lang="en-US" dirty="0"/>
          </a:p>
        </p:txBody>
      </p:sp>
      <p:sp>
        <p:nvSpPr>
          <p:cNvPr id="5" name="Slide Number Placeholder 4"/>
          <p:cNvSpPr>
            <a:spLocks noGrp="1"/>
          </p:cNvSpPr>
          <p:nvPr>
            <p:ph type="sldNum" sz="quarter" idx="12"/>
          </p:nvPr>
        </p:nvSpPr>
        <p:spPr/>
        <p:txBody>
          <a:bodyPr/>
          <a:lstStyle/>
          <a:p>
            <a:fld id="{C82A8714-C4A1-614E-B309-DB23F8B4D841}" type="slidenum">
              <a:rPr lang="en-US" smtClean="0"/>
              <a:t>7</a:t>
            </a:fld>
            <a:endParaRPr lang="en-US"/>
          </a:p>
        </p:txBody>
      </p:sp>
      <p:pic>
        <p:nvPicPr>
          <p:cNvPr id="3" name="Picture 2">
            <a:extLst>
              <a:ext uri="{FF2B5EF4-FFF2-40B4-BE49-F238E27FC236}">
                <a16:creationId xmlns:a16="http://schemas.microsoft.com/office/drawing/2014/main" id="{D7B49EF9-B459-5443-84BE-5339BD8D3104}"/>
              </a:ext>
            </a:extLst>
          </p:cNvPr>
          <p:cNvPicPr>
            <a:picLocks noChangeAspect="1"/>
          </p:cNvPicPr>
          <p:nvPr/>
        </p:nvPicPr>
        <p:blipFill>
          <a:blip r:embed="rId3"/>
          <a:stretch>
            <a:fillRect/>
          </a:stretch>
        </p:blipFill>
        <p:spPr>
          <a:xfrm>
            <a:off x="4716820" y="1290405"/>
            <a:ext cx="3672760" cy="4686649"/>
          </a:xfrm>
          <a:prstGeom prst="rect">
            <a:avLst/>
          </a:prstGeom>
          <a:ln>
            <a:solidFill>
              <a:schemeClr val="tx1"/>
            </a:solidFill>
          </a:ln>
        </p:spPr>
      </p:pic>
    </p:spTree>
    <p:extLst>
      <p:ext uri="{BB962C8B-B14F-4D97-AF65-F5344CB8AC3E}">
        <p14:creationId xmlns:p14="http://schemas.microsoft.com/office/powerpoint/2010/main" val="209582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for later</a:t>
            </a:r>
          </a:p>
        </p:txBody>
      </p:sp>
      <p:sp>
        <p:nvSpPr>
          <p:cNvPr id="3" name="Content Placeholder 2"/>
          <p:cNvSpPr>
            <a:spLocks noGrp="1"/>
          </p:cNvSpPr>
          <p:nvPr>
            <p:ph idx="1"/>
          </p:nvPr>
        </p:nvSpPr>
        <p:spPr/>
        <p:txBody>
          <a:bodyPr/>
          <a:lstStyle/>
          <a:p>
            <a:r>
              <a:rPr lang="en-US" dirty="0"/>
              <a:t>Later, you will compare your ideas from today to your predictions and explanations.</a:t>
            </a:r>
          </a:p>
          <a:p>
            <a:endParaRPr lang="en-US" dirty="0"/>
          </a:p>
        </p:txBody>
      </p:sp>
      <p:sp>
        <p:nvSpPr>
          <p:cNvPr id="4" name="Slide Number Placeholder 3">
            <a:extLst>
              <a:ext uri="{FF2B5EF4-FFF2-40B4-BE49-F238E27FC236}">
                <a16:creationId xmlns:a16="http://schemas.microsoft.com/office/drawing/2014/main" id="{E8676D73-66C4-4C40-9395-DEB80192FB57}"/>
              </a:ext>
            </a:extLst>
          </p:cNvPr>
          <p:cNvSpPr>
            <a:spLocks noGrp="1"/>
          </p:cNvSpPr>
          <p:nvPr>
            <p:ph type="sldNum" sz="quarter" idx="12"/>
          </p:nvPr>
        </p:nvSpPr>
        <p:spPr/>
        <p:txBody>
          <a:bodyPr/>
          <a:lstStyle/>
          <a:p>
            <a:fld id="{C82A8714-C4A1-614E-B309-DB23F8B4D841}" type="slidenum">
              <a:rPr lang="en-US" smtClean="0"/>
              <a:t>8</a:t>
            </a:fld>
            <a:endParaRPr lang="en-US"/>
          </a:p>
        </p:txBody>
      </p:sp>
    </p:spTree>
    <p:extLst>
      <p:ext uri="{BB962C8B-B14F-4D97-AF65-F5344CB8AC3E}">
        <p14:creationId xmlns:p14="http://schemas.microsoft.com/office/powerpoint/2010/main" val="2057391373"/>
      </p:ext>
    </p:extLst>
  </p:cSld>
  <p:clrMapOvr>
    <a:masterClrMapping/>
  </p:clrMapOvr>
</p:sld>
</file>

<file path=ppt/theme/theme1.xml><?xml version="1.0" encoding="utf-8"?>
<a:theme xmlns:a="http://schemas.openxmlformats.org/drawingml/2006/main" name="Template 1 CarbonTIM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1 CarbonTIME Slides.potx</Template>
  <TotalTime>1563</TotalTime>
  <Words>1044</Words>
  <Application>Microsoft Macintosh PowerPoint</Application>
  <PresentationFormat>On-screen Show (4:3)</PresentationFormat>
  <Paragraphs>80</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ＭＳ Ｐゴシック</vt:lpstr>
      <vt:lpstr>Arial</vt:lpstr>
      <vt:lpstr>Calibri</vt:lpstr>
      <vt:lpstr>Times New Roman</vt:lpstr>
      <vt:lpstr>Template 1 CarbonTIME Slides</vt:lpstr>
      <vt:lpstr>Ecosystems Unit  Activity 1.2 Expressing Ideas and Questions for Patterns in Ecosystems</vt:lpstr>
      <vt:lpstr>Unit Map</vt:lpstr>
      <vt:lpstr>PowerPoint Presentation</vt:lpstr>
      <vt:lpstr>Comparing Ideas and Questions with a Partner</vt:lpstr>
      <vt:lpstr>Posting Ideas for Class Discussion</vt:lpstr>
      <vt:lpstr>Discussing Our Ideas</vt:lpstr>
      <vt:lpstr>Reading</vt:lpstr>
      <vt:lpstr>Save for later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Miller</dc:creator>
  <cp:lastModifiedBy>Edwards, Kirsten</cp:lastModifiedBy>
  <cp:revision>77</cp:revision>
  <dcterms:created xsi:type="dcterms:W3CDTF">2014-08-04T16:43:47Z</dcterms:created>
  <dcterms:modified xsi:type="dcterms:W3CDTF">2020-01-06T16:05:00Z</dcterms:modified>
</cp:coreProperties>
</file>