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9" r:id="rId2"/>
    <p:sldId id="292" r:id="rId3"/>
    <p:sldId id="286" r:id="rId4"/>
    <p:sldId id="289" r:id="rId5"/>
    <p:sldId id="290" r:id="rId6"/>
    <p:sldId id="293" r:id="rId7"/>
    <p:sldId id="294" r:id="rId8"/>
    <p:sldId id="287" r:id="rId9"/>
    <p:sldId id="288" r:id="rId10"/>
    <p:sldId id="285" r:id="rId11"/>
    <p:sldId id="283" r:id="rId12"/>
    <p:sldId id="282" r:id="rId13"/>
    <p:sldId id="280"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3">
          <p15:clr>
            <a:srgbClr val="A4A3A4"/>
          </p15:clr>
        </p15:guide>
        <p15:guide id="2" pos="2871">
          <p15:clr>
            <a:srgbClr val="A4A3A4"/>
          </p15:clr>
        </p15:guide>
        <p15:guide id="3" orient="horz" pos="2031">
          <p15:clr>
            <a:srgbClr val="A4A3A4"/>
          </p15:clr>
        </p15:guide>
        <p15:guide id="4" pos="1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18" autoAdjust="0"/>
    <p:restoredTop sz="61082" autoAdjust="0"/>
  </p:normalViewPr>
  <p:slideViewPr>
    <p:cSldViewPr snapToGrid="0" snapToObjects="1">
      <p:cViewPr varScale="1">
        <p:scale>
          <a:sx n="56" d="100"/>
          <a:sy n="56" d="100"/>
        </p:scale>
        <p:origin x="1224" y="176"/>
      </p:cViewPr>
      <p:guideLst>
        <p:guide orient="horz" pos="2173"/>
        <p:guide pos="2871"/>
        <p:guide orient="horz" pos="2031"/>
        <p:guide pos="1478"/>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0C1594-992F-AD40-8ECA-F44D20FEB211}" type="datetimeFigureOut">
              <a:rPr lang="en-US" smtClean="0"/>
              <a:t>3/23/20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13A6F2-9DB1-4B4C-A859-34ECC64B5500}" type="slidenum">
              <a:rPr lang="en-US" smtClean="0"/>
              <a:t>‹#›</a:t>
            </a:fld>
            <a:endParaRPr lang="en-US"/>
          </a:p>
        </p:txBody>
      </p:sp>
    </p:spTree>
    <p:extLst>
      <p:ext uri="{BB962C8B-B14F-4D97-AF65-F5344CB8AC3E}">
        <p14:creationId xmlns:p14="http://schemas.microsoft.com/office/powerpoint/2010/main" val="13075397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B0593-6F57-6C41-B54D-7442DFB5A322}" type="datetimeFigureOut">
              <a:rPr lang="en-US" smtClean="0"/>
              <a:t>3/23/20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AFAC-1A08-7F4F-8495-3FE54312C5FA}" type="slidenum">
              <a:rPr lang="en-US" smtClean="0"/>
              <a:t>‹#›</a:t>
            </a:fld>
            <a:endParaRPr lang="en-US"/>
          </a:p>
        </p:txBody>
      </p:sp>
    </p:spTree>
    <p:extLst>
      <p:ext uri="{BB962C8B-B14F-4D97-AF65-F5344CB8AC3E}">
        <p14:creationId xmlns:p14="http://schemas.microsoft.com/office/powerpoint/2010/main" val="22474133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a:t>
            </a:fld>
            <a:endParaRPr lang="en-US"/>
          </a:p>
        </p:txBody>
      </p:sp>
    </p:spTree>
    <p:extLst>
      <p:ext uri="{BB962C8B-B14F-4D97-AF65-F5344CB8AC3E}">
        <p14:creationId xmlns:p14="http://schemas.microsoft.com/office/powerpoint/2010/main" val="2635204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Conclude the discussion of the meadow ecosystem and identify unanswered questions for future lessons.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Slide 10 to emphasize that the organic matter pyramid is an important pattern in ecosystems, but that we have not yet explained what causes this pattern. </a:t>
            </a:r>
            <a:r>
              <a:rPr lang="en-US" sz="1200" kern="1200">
                <a:solidFill>
                  <a:schemeClr val="tx1"/>
                </a:solidFill>
                <a:effectLst/>
                <a:latin typeface="+mn-lt"/>
                <a:ea typeface="+mn-ea"/>
                <a:cs typeface="+mn-cs"/>
              </a:rPr>
              <a:t>That will be the focus of Lesson 3.</a:t>
            </a:r>
            <a:r>
              <a:rPr lang="en-US">
                <a:effectLst/>
              </a:rPr>
              <a:t> </a:t>
            </a:r>
            <a:endParaRPr lang="en-US" dirty="0"/>
          </a:p>
        </p:txBody>
      </p:sp>
      <p:sp>
        <p:nvSpPr>
          <p:cNvPr id="4" name="Slide Number Placeholder 3"/>
          <p:cNvSpPr>
            <a:spLocks noGrp="1"/>
          </p:cNvSpPr>
          <p:nvPr>
            <p:ph type="sldNum" sz="quarter" idx="10"/>
          </p:nvPr>
        </p:nvSpPr>
        <p:spPr/>
        <p:txBody>
          <a:bodyPr/>
          <a:lstStyle/>
          <a:p>
            <a:fld id="{5E53AFAC-1A08-7F4F-8495-3FE54312C5FA}" type="slidenum">
              <a:rPr lang="en-US" smtClean="0"/>
              <a:t>10</a:t>
            </a:fld>
            <a:endParaRPr lang="en-US"/>
          </a:p>
        </p:txBody>
      </p:sp>
    </p:spTree>
    <p:extLst>
      <p:ext uri="{BB962C8B-B14F-4D97-AF65-F5344CB8AC3E}">
        <p14:creationId xmlns:p14="http://schemas.microsoft.com/office/powerpoint/2010/main" val="2212290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Discuss results of the Meadow Ecosystem investigation.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students to take out their completed 2.2 Meadow Simulation worksheet. Use slide 3 to discuss the maximum biomass of foxes and rabbits that students observed in any trial of the investigation. Make sure that they recognize that many different initial settings lead to the same final outcomes (maximum biomass of foxes = 9 and maximum biomass of rabbits = 90).</a:t>
            </a:r>
          </a:p>
          <a:p>
            <a:endParaRPr lang="en-US" dirty="0"/>
          </a:p>
        </p:txBody>
      </p:sp>
      <p:sp>
        <p:nvSpPr>
          <p:cNvPr id="4" name="Slide Number Placeholder 3"/>
          <p:cNvSpPr>
            <a:spLocks noGrp="1"/>
          </p:cNvSpPr>
          <p:nvPr>
            <p:ph type="sldNum" sz="quarter" idx="10"/>
          </p:nvPr>
        </p:nvSpPr>
        <p:spPr/>
        <p:txBody>
          <a:bodyPr/>
          <a:lstStyle/>
          <a:p>
            <a:fld id="{5E53AFAC-1A08-7F4F-8495-3FE54312C5FA}" type="slidenum">
              <a:rPr lang="en-US" smtClean="0"/>
              <a:t>11</a:t>
            </a:fld>
            <a:endParaRPr lang="en-US"/>
          </a:p>
        </p:txBody>
      </p:sp>
    </p:spTree>
    <p:extLst>
      <p:ext uri="{BB962C8B-B14F-4D97-AF65-F5344CB8AC3E}">
        <p14:creationId xmlns:p14="http://schemas.microsoft.com/office/powerpoint/2010/main" val="640826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slide 6 to ask </a:t>
            </a:r>
            <a:r>
              <a:rPr lang="en-US" sz="1200" i="1" kern="1200" dirty="0">
                <a:solidFill>
                  <a:schemeClr val="tx1"/>
                </a:solidFill>
                <a:effectLst/>
                <a:latin typeface="+mn-lt"/>
                <a:ea typeface="+mn-ea"/>
                <a:cs typeface="+mn-cs"/>
              </a:rPr>
              <a:t>In any trials did you get foxes completely die out?  How do we explain this?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Make sure that students recognize that if the rabbits do not have enough food (grasses) that they die off, which in turn removes the food source for the foxes, which causes them to die off.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 </a:t>
            </a:r>
            <a:r>
              <a:rPr lang="en-US" sz="1200" i="1" kern="1200" dirty="0">
                <a:solidFill>
                  <a:schemeClr val="tx1"/>
                </a:solidFill>
                <a:effectLst/>
                <a:latin typeface="+mn-lt"/>
                <a:ea typeface="+mn-ea"/>
                <a:cs typeface="+mn-cs"/>
              </a:rPr>
              <a:t>If grasses, rabbits, and foxes all survived for 100 years, the final biomass of each population at the end of the simulation was always the same. How do we explain this? </a:t>
            </a:r>
            <a:r>
              <a:rPr lang="en-US" sz="1200" kern="1200" dirty="0">
                <a:solidFill>
                  <a:schemeClr val="tx1"/>
                </a:solidFill>
                <a:effectLst/>
                <a:latin typeface="+mn-lt"/>
                <a:ea typeface="+mn-ea"/>
                <a:cs typeface="+mn-cs"/>
              </a:rPr>
              <a:t>Help students to recognize that foxes eat rabbits and rabbits eat grasses.  If all three populations are going to survive then the biomass of grasses must be greater than the rabbits, and the biomass of the rabbits must be greater than the foxes.</a:t>
            </a:r>
          </a:p>
          <a:p>
            <a:endParaRPr lang="en-US" dirty="0"/>
          </a:p>
        </p:txBody>
      </p:sp>
      <p:sp>
        <p:nvSpPr>
          <p:cNvPr id="4" name="Slide Number Placeholder 3"/>
          <p:cNvSpPr>
            <a:spLocks noGrp="1"/>
          </p:cNvSpPr>
          <p:nvPr>
            <p:ph type="sldNum" sz="quarter" idx="10"/>
          </p:nvPr>
        </p:nvSpPr>
        <p:spPr/>
        <p:txBody>
          <a:bodyPr/>
          <a:lstStyle/>
          <a:p>
            <a:fld id="{5E53AFAC-1A08-7F4F-8495-3FE54312C5FA}" type="slidenum">
              <a:rPr lang="en-US" smtClean="0"/>
              <a:t>12</a:t>
            </a:fld>
            <a:endParaRPr lang="en-US"/>
          </a:p>
        </p:txBody>
      </p:sp>
    </p:spTree>
    <p:extLst>
      <p:ext uri="{BB962C8B-B14F-4D97-AF65-F5344CB8AC3E}">
        <p14:creationId xmlns:p14="http://schemas.microsoft.com/office/powerpoint/2010/main" val="2562126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Discuss the initial settings that resulted in the highest fox biomass at the end of the simulation.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Use slide 5 to record the data (initial and final biomass of grasses, rabbits, and foxes) from at least 3 groups.  Students should recognize that many different initial settings lead to the same outcome. Ask students to share their ideas about how different initial settings could lead to the same outcome. </a:t>
            </a:r>
          </a:p>
          <a:p>
            <a:endParaRPr lang="en-US" dirty="0"/>
          </a:p>
        </p:txBody>
      </p:sp>
      <p:sp>
        <p:nvSpPr>
          <p:cNvPr id="4" name="Slide Number Placeholder 3"/>
          <p:cNvSpPr>
            <a:spLocks noGrp="1"/>
          </p:cNvSpPr>
          <p:nvPr>
            <p:ph type="sldNum" sz="quarter" idx="10"/>
          </p:nvPr>
        </p:nvSpPr>
        <p:spPr/>
        <p:txBody>
          <a:bodyPr/>
          <a:lstStyle/>
          <a:p>
            <a:fld id="{965A0549-FFFC-824C-BB58-14BD7B8125CA}" type="slidenum">
              <a:rPr lang="en-US" smtClean="0"/>
              <a:t>13</a:t>
            </a:fld>
            <a:endParaRPr lang="en-US"/>
          </a:p>
        </p:txBody>
      </p:sp>
    </p:spTree>
    <p:extLst>
      <p:ext uri="{BB962C8B-B14F-4D97-AF65-F5344CB8AC3E}">
        <p14:creationId xmlns:p14="http://schemas.microsoft.com/office/powerpoint/2010/main" val="3431271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Make connections between the Carbon Pools and the Biomass Pyramid.</a:t>
            </a:r>
          </a:p>
          <a:p>
            <a:pPr lvl="0"/>
            <a:endParaRPr lang="en-US" sz="1200" b="1" kern="1200" dirty="0">
              <a:solidFill>
                <a:schemeClr val="tx1"/>
              </a:solidFill>
              <a:effectLst/>
              <a:latin typeface="+mn-lt"/>
              <a:ea typeface="+mn-ea"/>
              <a:cs typeface="+mn-cs"/>
            </a:endParaRPr>
          </a:p>
          <a:p>
            <a:pPr lvl="0"/>
            <a:r>
              <a:rPr lang="en-US" sz="1200" kern="1200">
                <a:solidFill>
                  <a:schemeClr val="tx1"/>
                </a:solidFill>
                <a:effectLst/>
                <a:latin typeface="+mn-lt"/>
                <a:ea typeface="+mn-ea"/>
                <a:cs typeface="+mn-cs"/>
              </a:rPr>
              <a:t>Tell </a:t>
            </a:r>
            <a:r>
              <a:rPr lang="en-US" sz="1200" kern="1200" dirty="0">
                <a:solidFill>
                  <a:schemeClr val="tx1"/>
                </a:solidFill>
                <a:effectLst/>
                <a:latin typeface="+mn-lt"/>
                <a:ea typeface="+mn-ea"/>
                <a:cs typeface="+mn-cs"/>
              </a:rPr>
              <a:t>students that in previous activities they discussed the biomass pyramid. This divides the meadow ecosystem into three simple pools: Producers, Herbivores, and Carnivores.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Slide 15 to show how the pools and the biomass pyramid relate to each other. Ask students to identify differences between the two.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See if they notice that in the biomass pyramid the atmosphere is not represented, yet this is a key pool in our new ecosystem model! </a:t>
            </a:r>
            <a:endParaRPr lang="en-US" dirty="0"/>
          </a:p>
        </p:txBody>
      </p:sp>
      <p:sp>
        <p:nvSpPr>
          <p:cNvPr id="4" name="Slide Number Placeholder 3"/>
          <p:cNvSpPr>
            <a:spLocks noGrp="1"/>
          </p:cNvSpPr>
          <p:nvPr>
            <p:ph type="sldNum" sz="quarter" idx="10"/>
          </p:nvPr>
        </p:nvSpPr>
        <p:spPr/>
        <p:txBody>
          <a:bodyPr/>
          <a:lstStyle/>
          <a:p>
            <a:fld id="{965A0549-FFFC-824C-BB58-14BD7B8125CA}" type="slidenum">
              <a:rPr lang="en-US" smtClean="0"/>
              <a:t>14</a:t>
            </a:fld>
            <a:endParaRPr lang="en-US"/>
          </a:p>
        </p:txBody>
      </p:sp>
    </p:spTree>
    <p:extLst>
      <p:ext uri="{BB962C8B-B14F-4D97-AF65-F5344CB8AC3E}">
        <p14:creationId xmlns:p14="http://schemas.microsoft.com/office/powerpoint/2010/main" val="89035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2 of the 2.3 Evidence-Based Arguments for the Meadow Simulation PPT.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2</a:t>
            </a:fld>
            <a:endParaRPr lang="en-US"/>
          </a:p>
        </p:txBody>
      </p:sp>
    </p:spTree>
    <p:extLst>
      <p:ext uri="{BB962C8B-B14F-4D97-AF65-F5344CB8AC3E}">
        <p14:creationId xmlns:p14="http://schemas.microsoft.com/office/powerpoint/2010/main" val="1716357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Students complete the Evidence-Based Arguments Tool.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students to take out their completed 2.2 Meadow Simulation Worksheet.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Display Slide 3. Pass out one copy of 2.3 Evidence-Based Arguments Tool for the Meadow Simulation to each student. Review the Tool directions. Instruct students to use their data from the 2.2 Meadow Simulation Worksheet as well as what they learned from class discussion to complete the tool.</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Give students about 5-10 minutes to complete the process tool.</a:t>
            </a:r>
            <a:r>
              <a:rPr lang="en-US" dirty="0">
                <a:effectLst/>
              </a:rPr>
              <a:t> </a:t>
            </a:r>
            <a:endParaRPr lang="en-US" dirty="0"/>
          </a:p>
        </p:txBody>
      </p:sp>
      <p:sp>
        <p:nvSpPr>
          <p:cNvPr id="4" name="Slide Number Placeholder 3"/>
          <p:cNvSpPr>
            <a:spLocks noGrp="1"/>
          </p:cNvSpPr>
          <p:nvPr>
            <p:ph type="sldNum" sz="quarter" idx="10"/>
          </p:nvPr>
        </p:nvSpPr>
        <p:spPr/>
        <p:txBody>
          <a:bodyPr/>
          <a:lstStyle/>
          <a:p>
            <a:fld id="{5E53AFAC-1A08-7F4F-8495-3FE54312C5FA}" type="slidenum">
              <a:rPr lang="en-US" smtClean="0"/>
              <a:t>3</a:t>
            </a:fld>
            <a:endParaRPr lang="en-US"/>
          </a:p>
        </p:txBody>
      </p:sp>
    </p:spTree>
    <p:extLst>
      <p:ext uri="{BB962C8B-B14F-4D97-AF65-F5344CB8AC3E}">
        <p14:creationId xmlns:p14="http://schemas.microsoft.com/office/powerpoint/2010/main" val="3535383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compare and revise arguments in pairs.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4 of the 2.3 Evidence-Based Arguments for the Meadow Simulation PPT. Divide students into pairs.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each pair compare their evidence, conclusions, and unanswered questions for the questions on the Evidence-based Arguments Tool.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partners discuss how their ideas are alike and different. Have students change or add to their responses, based on partner input.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students are sharing, circulate through the groups. Ask students about the patterns they observed.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Pay attention to patterns in students’ ideas. You will want to begin moving towards class consensus in this activity.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Partner work should take about 10 minutes.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pPr/>
              <a:t>4</a:t>
            </a:fld>
            <a:endParaRPr lang="en-US"/>
          </a:p>
        </p:txBody>
      </p:sp>
    </p:spTree>
    <p:extLst>
      <p:ext uri="{BB962C8B-B14F-4D97-AF65-F5344CB8AC3E}">
        <p14:creationId xmlns:p14="http://schemas.microsoft.com/office/powerpoint/2010/main" val="177634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a:solidFill>
                  <a:schemeClr val="tx1"/>
                </a:solidFill>
                <a:effectLst/>
                <a:latin typeface="+mn-lt"/>
                <a:ea typeface="+mn-ea"/>
                <a:cs typeface="+mn-cs"/>
              </a:rPr>
              <a:t>Have a class discussion of the Question 1 on the Evidence-Based Arguments Tool; move toward class consensus.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the consensus-seeking discussion part of the Discourse Routine for the Evidence-Based Arguments Tool.</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Display Slide 5 of the 2.3 Evidence-Based Arguments for the Meadow Simulation PPT.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students/pairs share their evidence and conclusions for the first row. Keep a class record, using the PPT slides or board. Ask students to update their answers using a different colored writing utensil. Discussions should move toward class consensus.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students share unanswered questions. Discussions should move toward class consensus. Use the 2.3 Assessing the Evidence-Based Arguments Tool for Meadow Simulation to guide your goals for consensus. At this point in this unit you will begin to guide the path of inquiry toward tracing matter and energy in ecosystems.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Class discussion should take about 10 minutes.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pPr/>
              <a:t>5</a:t>
            </a:fld>
            <a:endParaRPr lang="en-US"/>
          </a:p>
        </p:txBody>
      </p:sp>
    </p:spTree>
    <p:extLst>
      <p:ext uri="{BB962C8B-B14F-4D97-AF65-F5344CB8AC3E}">
        <p14:creationId xmlns:p14="http://schemas.microsoft.com/office/powerpoint/2010/main" val="1082041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a:solidFill>
                  <a:schemeClr val="tx1"/>
                </a:solidFill>
                <a:effectLst/>
                <a:latin typeface="+mn-lt"/>
                <a:ea typeface="+mn-ea"/>
                <a:cs typeface="+mn-cs"/>
              </a:rPr>
              <a:t>Have a class discussion of the Questions 2 and 3 on the Evidence-based Arguments Tool; move toward class consensus.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Slides 6 and 7 of the 2.3 Evidence-Based Arguments about the Meadow Simulation PPT.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Class discussion may take another 10 minutes.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pPr/>
              <a:t>6</a:t>
            </a:fld>
            <a:endParaRPr lang="en-US"/>
          </a:p>
        </p:txBody>
      </p:sp>
    </p:spTree>
    <p:extLst>
      <p:ext uri="{BB962C8B-B14F-4D97-AF65-F5344CB8AC3E}">
        <p14:creationId xmlns:p14="http://schemas.microsoft.com/office/powerpoint/2010/main" val="168829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a:solidFill>
                  <a:schemeClr val="tx1"/>
                </a:solidFill>
                <a:effectLst/>
                <a:latin typeface="+mn-lt"/>
                <a:ea typeface="+mn-ea"/>
                <a:cs typeface="+mn-cs"/>
              </a:rPr>
              <a:t>Have a class discussion of the Questions 2 and 3 on the Evidence-based Arguments Tool; move toward class consensus.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Slides 6 and 7 of the 2.3 Evidence-Based Arguments about the Meadow Simulation PPT.</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Class discussion may take another 10 minutes.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6B7EDE-1D34-AF43-A72F-F106018D4F39}" type="slidenum">
              <a:rPr lang="en-US" smtClean="0"/>
              <a:pPr/>
              <a:t>7</a:t>
            </a:fld>
            <a:endParaRPr lang="en-US"/>
          </a:p>
        </p:txBody>
      </p:sp>
    </p:spTree>
    <p:extLst>
      <p:ext uri="{BB962C8B-B14F-4D97-AF65-F5344CB8AC3E}">
        <p14:creationId xmlns:p14="http://schemas.microsoft.com/office/powerpoint/2010/main" val="203519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Review the conclusions from the investigation.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Slides 8 and 9 to review the two main conclusions that students should have on their Evidence-Based Arguments Tool: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organic matter diagram that represents the maximum mass of all three populations after 100 years resembles a pyramid (this diagram is also called the organic matter pyramid). Ask students to share their ideas about why so much grass is necessary to support so few foxes. They will learn more about this in Lesson 3.</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There are three possible final mass diagrams that could occur in the meadow ecosystem (the organic matter pyramid with all three populations, rabbits and grasses only, and grasses only).  Students can share ideas about how the foxes and rabbits could all die (if the rabbit population dipped so low that the foxes died out, but there were still a few rabbits left to reproduce and repopulate the meadow).</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53AFAC-1A08-7F4F-8495-3FE54312C5FA}" type="slidenum">
              <a:rPr lang="en-US" smtClean="0"/>
              <a:t>8</a:t>
            </a:fld>
            <a:endParaRPr lang="en-US"/>
          </a:p>
        </p:txBody>
      </p:sp>
    </p:spTree>
    <p:extLst>
      <p:ext uri="{BB962C8B-B14F-4D97-AF65-F5344CB8AC3E}">
        <p14:creationId xmlns:p14="http://schemas.microsoft.com/office/powerpoint/2010/main" val="3454318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Review the conclusions from the investigation.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Slides 8 and 9 to review the two main conclusions that students should have on their Evidence-Based Arguments Tool: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organic matter diagram that represents the maximum mass of all three populations after 100 years resembles a pyramid (this diagram is also called the organic matter pyramid). Ask students to share their ideas about why so much grass is necessary to support so few foxes. They will learn more about this in Lesson 3.</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There are three possible final mass diagrams that could occur in the meadow ecosystem (the organic matter pyramid with all three populations, rabbits and grasses only, and grasses only).  Students can share ideas about how the foxes and rabbits could all die (if the rabbit population dipped so low that the foxes died out, but there were still a few rabbits left to reproduce and repopulate the meadow).</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53AFAC-1A08-7F4F-8495-3FE54312C5FA}" type="slidenum">
              <a:rPr lang="en-US" smtClean="0"/>
              <a:t>9</a:t>
            </a:fld>
            <a:endParaRPr lang="en-US"/>
          </a:p>
        </p:txBody>
      </p:sp>
    </p:spTree>
    <p:extLst>
      <p:ext uri="{BB962C8B-B14F-4D97-AF65-F5344CB8AC3E}">
        <p14:creationId xmlns:p14="http://schemas.microsoft.com/office/powerpoint/2010/main" val="379624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0C91F1-E66A-4B6C-B1FA-7839F0F856D8}" type="datetime1">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3866252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AAA40B-2C6B-4088-8A63-0559B86A9176}" type="datetime1">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16533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627C26-B39E-4D36-8FA2-7B5318F7E582}" type="datetime1">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398449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316789-8B9E-4219-A76E-2DF4762DC443}" type="datetime1">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280636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716B0A-B8C9-48D8-ABE7-98E407B57E31}" type="datetime1">
              <a:rPr lang="en-US" smtClean="0"/>
              <a:t>3/23/20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374377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0DDDFF-E521-4D0F-A16D-25D2F827F142}" type="datetime1">
              <a:rPr lang="en-US" smtClean="0"/>
              <a:t>3/23/20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62900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00EAD9-DF8F-45D2-99BB-75ABB20F109E}" type="datetime1">
              <a:rPr lang="en-US" smtClean="0"/>
              <a:t>3/23/20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68615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C2C019-104C-4D7F-B827-ACD941D95A49}" type="datetime1">
              <a:rPr lang="en-US" smtClean="0"/>
              <a:t>3/23/20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290573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FCBD1-F87C-4289-ADC6-55F054A5D80F}" type="datetime1">
              <a:rPr lang="en-US" smtClean="0"/>
              <a:t>3/23/20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364555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2D258C-420C-44C7-B08C-03444CD4A4E5}" type="datetime1">
              <a:rPr lang="en-US" smtClean="0"/>
              <a:t>3/23/20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284111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0EC275-0E23-4AB2-A2F7-A167A00E2DC9}" type="datetime1">
              <a:rPr lang="en-US" smtClean="0"/>
              <a:t>3/23/20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2B99C-BD6F-B44A-8352-803F63E777E0}" type="slidenum">
              <a:rPr lang="en-US" smtClean="0"/>
              <a:t>‹#›</a:t>
            </a:fld>
            <a:endParaRPr lang="en-US"/>
          </a:p>
        </p:txBody>
      </p:sp>
    </p:spTree>
    <p:extLst>
      <p:ext uri="{BB962C8B-B14F-4D97-AF65-F5344CB8AC3E}">
        <p14:creationId xmlns:p14="http://schemas.microsoft.com/office/powerpoint/2010/main" val="54186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C4496-94FF-4650-8ABC-AD8C3861C87B}" type="datetime1">
              <a:rPr lang="en-US" smtClean="0"/>
              <a:t>3/23/20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6972B99C-BD6F-B44A-8352-803F63E777E0}" type="slidenum">
              <a:rPr lang="en-US" smtClean="0"/>
              <a:pPr/>
              <a:t>‹#›</a:t>
            </a:fld>
            <a:endParaRPr lang="en-US" dirty="0"/>
          </a:p>
        </p:txBody>
      </p:sp>
    </p:spTree>
    <p:extLst>
      <p:ext uri="{BB962C8B-B14F-4D97-AF65-F5344CB8AC3E}">
        <p14:creationId xmlns:p14="http://schemas.microsoft.com/office/powerpoint/2010/main" val="4165061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ea typeface="ＭＳ Ｐゴシック" charset="-128"/>
              <a:cs typeface="ＭＳ Ｐゴシック" charset="-128"/>
            </a:endParaRPr>
          </a:p>
        </p:txBody>
      </p:sp>
      <p:sp>
        <p:nvSpPr>
          <p:cNvPr id="7" name="Subtitle 2"/>
          <p:cNvSpPr txBox="1">
            <a:spLocks/>
          </p:cNvSpPr>
          <p:nvPr/>
        </p:nvSpPr>
        <p:spPr>
          <a:xfrm>
            <a:off x="1371600" y="3886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srgbClr val="000000"/>
              </a:solidFill>
              <a:ea typeface="ＭＳ Ｐゴシック" charset="-128"/>
              <a:cs typeface="ＭＳ Ｐゴシック" charset="-128"/>
            </a:endParaRPr>
          </a:p>
        </p:txBody>
      </p:sp>
      <p:grpSp>
        <p:nvGrpSpPr>
          <p:cNvPr id="3" name="Group 2"/>
          <p:cNvGrpSpPr/>
          <p:nvPr/>
        </p:nvGrpSpPr>
        <p:grpSpPr>
          <a:xfrm>
            <a:off x="178036" y="294321"/>
            <a:ext cx="6164199" cy="684705"/>
            <a:chOff x="178036" y="294321"/>
            <a:chExt cx="6164199" cy="684705"/>
          </a:xfrm>
        </p:grpSpPr>
        <p:sp>
          <p:nvSpPr>
            <p:cNvPr id="6" name="TextBox 5"/>
            <p:cNvSpPr txBox="1"/>
            <p:nvPr/>
          </p:nvSpPr>
          <p:spPr>
            <a:xfrm>
              <a:off x="3003051" y="332695"/>
              <a:ext cx="3339184" cy="646331"/>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Carbon: Transformations in Matter and Energy</a:t>
              </a:r>
            </a:p>
            <a:p>
              <a:r>
                <a:rPr lang="en-US" sz="1200" i="1" dirty="0">
                  <a:latin typeface="Arial" panose="020B0604020202020204" pitchFamily="34" charset="0"/>
                  <a:cs typeface="Arial" panose="020B0604020202020204" pitchFamily="34" charset="0"/>
                </a:rPr>
                <a:t>Environmental Literacy Project</a:t>
              </a:r>
              <a:br>
                <a:rPr lang="en-US" sz="1200" i="1" dirty="0">
                  <a:latin typeface="Arial" panose="020B0604020202020204" pitchFamily="34" charset="0"/>
                  <a:cs typeface="Arial" panose="020B0604020202020204" pitchFamily="34" charset="0"/>
                </a:rPr>
              </a:br>
              <a:r>
                <a:rPr lang="en-US" sz="1200" i="1" dirty="0">
                  <a:latin typeface="Arial" panose="020B0604020202020204" pitchFamily="34" charset="0"/>
                  <a:cs typeface="Arial" panose="020B0604020202020204" pitchFamily="34" charset="0"/>
                </a:rPr>
                <a:t>Michigan State University</a:t>
              </a:r>
              <a:r>
                <a:rPr lang="en-US" sz="1200" dirty="0">
                  <a:effectLst/>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pic>
          <p:nvPicPr>
            <p:cNvPr id="2" name="Picture 1" descr="Carbon TIME 1 line smal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grpSp>
      <p:sp>
        <p:nvSpPr>
          <p:cNvPr id="12" name="Title 11"/>
          <p:cNvSpPr>
            <a:spLocks noGrp="1"/>
          </p:cNvSpPr>
          <p:nvPr>
            <p:ph type="title"/>
          </p:nvPr>
        </p:nvSpPr>
        <p:spPr>
          <a:xfrm>
            <a:off x="452829" y="2616259"/>
            <a:ext cx="8229600" cy="2539882"/>
          </a:xfrm>
        </p:spPr>
        <p:txBody>
          <a:bodyPr>
            <a:normAutofit fontScale="90000"/>
          </a:bodyPr>
          <a:lstStyle/>
          <a:p>
            <a:r>
              <a:rPr lang="en-US" i="1" dirty="0">
                <a:latin typeface="Arial"/>
                <a:cs typeface="Arial"/>
              </a:rPr>
              <a:t>Ecosystems </a:t>
            </a:r>
            <a:r>
              <a:rPr lang="en-US" dirty="0">
                <a:latin typeface="Arial"/>
                <a:cs typeface="Arial"/>
              </a:rPr>
              <a:t>Unit</a:t>
            </a:r>
            <a:br>
              <a:rPr lang="en-US" dirty="0">
                <a:latin typeface="Arial"/>
                <a:cs typeface="Arial"/>
              </a:rPr>
            </a:br>
            <a:br>
              <a:rPr lang="en-US" dirty="0">
                <a:latin typeface="Arial"/>
                <a:cs typeface="Arial"/>
              </a:rPr>
            </a:br>
            <a:r>
              <a:rPr lang="en-US" dirty="0">
                <a:latin typeface="Arial"/>
                <a:cs typeface="Arial"/>
              </a:rPr>
              <a:t>Activity 2.3 Evidence-Based Arguments for the Meadow Simulation</a:t>
            </a:r>
          </a:p>
        </p:txBody>
      </p:sp>
      <p:sp>
        <p:nvSpPr>
          <p:cNvPr id="5" name="Slide Number Placeholder 4">
            <a:extLst>
              <a:ext uri="{FF2B5EF4-FFF2-40B4-BE49-F238E27FC236}">
                <a16:creationId xmlns:a16="http://schemas.microsoft.com/office/drawing/2014/main" id="{CA3A7F7D-572B-4644-AB82-A7B194FFC6C2}"/>
              </a:ext>
            </a:extLst>
          </p:cNvPr>
          <p:cNvSpPr>
            <a:spLocks noGrp="1"/>
          </p:cNvSpPr>
          <p:nvPr>
            <p:ph type="sldNum" sz="quarter" idx="12"/>
          </p:nvPr>
        </p:nvSpPr>
        <p:spPr/>
        <p:txBody>
          <a:bodyPr/>
          <a:lstStyle/>
          <a:p>
            <a:fld id="{6972B99C-BD6F-B44A-8352-803F63E777E0}" type="slidenum">
              <a:rPr lang="en-US" smtClean="0"/>
              <a:t>1</a:t>
            </a:fld>
            <a:endParaRPr lang="en-US"/>
          </a:p>
        </p:txBody>
      </p:sp>
    </p:spTree>
    <p:extLst>
      <p:ext uri="{BB962C8B-B14F-4D97-AF65-F5344CB8AC3E}">
        <p14:creationId xmlns:p14="http://schemas.microsoft.com/office/powerpoint/2010/main" val="3726621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a:t>
            </a:r>
            <a:r>
              <a:rPr lang="en-US" dirty="0"/>
              <a:t>Questions</a:t>
            </a:r>
          </a:p>
        </p:txBody>
      </p:sp>
      <p:sp>
        <p:nvSpPr>
          <p:cNvPr id="6" name="Content Placeholder 5"/>
          <p:cNvSpPr>
            <a:spLocks noGrp="1"/>
          </p:cNvSpPr>
          <p:nvPr>
            <p:ph idx="1"/>
          </p:nvPr>
        </p:nvSpPr>
        <p:spPr/>
        <p:txBody>
          <a:bodyPr/>
          <a:lstStyle/>
          <a:p>
            <a:pPr marL="0" indent="0">
              <a:buNone/>
            </a:pPr>
            <a:r>
              <a:rPr lang="en-US" dirty="0"/>
              <a:t>What are the processes that lead to the organic matter pyramid?</a:t>
            </a:r>
          </a:p>
          <a:p>
            <a:pPr marL="0" indent="0">
              <a:buNone/>
            </a:pPr>
            <a:endParaRPr lang="en-US" dirty="0"/>
          </a:p>
          <a:p>
            <a:pPr marL="0" indent="0">
              <a:buNone/>
            </a:pPr>
            <a:r>
              <a:rPr lang="en-US" dirty="0"/>
              <a:t>Why are foxes more likely to die out than rabbits </a:t>
            </a:r>
            <a:r>
              <a:rPr lang="en-US"/>
              <a:t>or grass?</a:t>
            </a:r>
            <a:endParaRPr lang="en-US" dirty="0"/>
          </a:p>
          <a:p>
            <a:endParaRPr lang="en-US" dirty="0"/>
          </a:p>
        </p:txBody>
      </p:sp>
      <p:sp>
        <p:nvSpPr>
          <p:cNvPr id="5" name="Slide Number Placeholder 4"/>
          <p:cNvSpPr>
            <a:spLocks noGrp="1"/>
          </p:cNvSpPr>
          <p:nvPr>
            <p:ph type="sldNum" sz="quarter" idx="12"/>
          </p:nvPr>
        </p:nvSpPr>
        <p:spPr/>
        <p:txBody>
          <a:bodyPr/>
          <a:lstStyle/>
          <a:p>
            <a:fld id="{6972B99C-BD6F-B44A-8352-803F63E777E0}" type="slidenum">
              <a:rPr lang="en-US" smtClean="0"/>
              <a:t>10</a:t>
            </a:fld>
            <a:endParaRPr lang="en-US"/>
          </a:p>
        </p:txBody>
      </p:sp>
    </p:spTree>
    <p:extLst>
      <p:ext uri="{BB962C8B-B14F-4D97-AF65-F5344CB8AC3E}">
        <p14:creationId xmlns:p14="http://schemas.microsoft.com/office/powerpoint/2010/main" val="103208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the Meadow Simulation</a:t>
            </a:r>
          </a:p>
        </p:txBody>
      </p:sp>
      <p:sp>
        <p:nvSpPr>
          <p:cNvPr id="4" name="Content Placeholder 3"/>
          <p:cNvSpPr>
            <a:spLocks noGrp="1"/>
          </p:cNvSpPr>
          <p:nvPr>
            <p:ph idx="1"/>
          </p:nvPr>
        </p:nvSpPr>
        <p:spPr>
          <a:xfrm>
            <a:off x="457200" y="1226634"/>
            <a:ext cx="8229600" cy="4899529"/>
          </a:xfrm>
        </p:spPr>
        <p:txBody>
          <a:bodyPr>
            <a:normAutofit fontScale="92500" lnSpcReduction="10000"/>
          </a:bodyPr>
          <a:lstStyle/>
          <a:p>
            <a:pPr marL="0" indent="0">
              <a:buNone/>
            </a:pPr>
            <a:r>
              <a:rPr lang="en-US" dirty="0"/>
              <a:t>Take out your completed 2.2 Meadow Simulation Worksheet</a:t>
            </a:r>
          </a:p>
          <a:p>
            <a:pPr marL="514350" indent="-514350">
              <a:buFont typeface="+mj-lt"/>
              <a:buAutoNum type="arabicPeriod"/>
            </a:pPr>
            <a:r>
              <a:rPr lang="en-US" dirty="0"/>
              <a:t>What was the maximum organic mass of foxes that you observed at the end of the 100-year simulation (any trial)?</a:t>
            </a:r>
          </a:p>
          <a:p>
            <a:pPr marL="514350" indent="-514350">
              <a:buFont typeface="+mj-lt"/>
              <a:buAutoNum type="arabicPeriod"/>
            </a:pPr>
            <a:r>
              <a:rPr lang="en-US" dirty="0"/>
              <a:t>What was the maximum organic mass of rabbits that you observed at the end of the 100-year simulation (any trial)?</a:t>
            </a:r>
          </a:p>
          <a:p>
            <a:pPr marL="514350" indent="-514350">
              <a:buFont typeface="+mj-lt"/>
              <a:buAutoNum type="arabicPeriod"/>
            </a:pPr>
            <a:r>
              <a:rPr lang="en-US" dirty="0"/>
              <a:t>What was the maximum organic mass of grasses that you observed at the end of the 100-year simulation (any trial)?</a:t>
            </a:r>
          </a:p>
          <a:p>
            <a:pPr marL="0" indent="0">
              <a:buNone/>
            </a:pPr>
            <a:endParaRPr lang="en-US" dirty="0"/>
          </a:p>
        </p:txBody>
      </p:sp>
      <p:sp>
        <p:nvSpPr>
          <p:cNvPr id="3" name="Slide Number Placeholder 2"/>
          <p:cNvSpPr>
            <a:spLocks noGrp="1"/>
          </p:cNvSpPr>
          <p:nvPr>
            <p:ph type="sldNum" sz="quarter" idx="12"/>
          </p:nvPr>
        </p:nvSpPr>
        <p:spPr/>
        <p:txBody>
          <a:bodyPr/>
          <a:lstStyle/>
          <a:p>
            <a:fld id="{6972B99C-BD6F-B44A-8352-803F63E777E0}" type="slidenum">
              <a:rPr lang="en-US" smtClean="0"/>
              <a:t>11</a:t>
            </a:fld>
            <a:endParaRPr lang="en-US"/>
          </a:p>
        </p:txBody>
      </p:sp>
    </p:spTree>
    <p:extLst>
      <p:ext uri="{BB962C8B-B14F-4D97-AF65-F5344CB8AC3E}">
        <p14:creationId xmlns:p14="http://schemas.microsoft.com/office/powerpoint/2010/main" val="175608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p:txBody>
          <a:bodyPr/>
          <a:lstStyle/>
          <a:p>
            <a:r>
              <a:rPr lang="en-US" dirty="0"/>
              <a:t>In any trials did foxes completely die out?  How do we explain this?</a:t>
            </a:r>
          </a:p>
          <a:p>
            <a:r>
              <a:rPr lang="en-US" dirty="0"/>
              <a:t>If grasses, rabbits, and foxes all survived for 100 years, the final mass of each population at the end of the simulation was always about the same. How do we explain this?</a:t>
            </a:r>
          </a:p>
          <a:p>
            <a:endParaRPr lang="en-US" dirty="0"/>
          </a:p>
        </p:txBody>
      </p:sp>
      <p:sp>
        <p:nvSpPr>
          <p:cNvPr id="4" name="Slide Number Placeholder 3"/>
          <p:cNvSpPr>
            <a:spLocks noGrp="1"/>
          </p:cNvSpPr>
          <p:nvPr>
            <p:ph type="sldNum" sz="quarter" idx="12"/>
          </p:nvPr>
        </p:nvSpPr>
        <p:spPr/>
        <p:txBody>
          <a:bodyPr/>
          <a:lstStyle/>
          <a:p>
            <a:fld id="{6972B99C-BD6F-B44A-8352-803F63E777E0}" type="slidenum">
              <a:rPr lang="en-US" smtClean="0"/>
              <a:t>12</a:t>
            </a:fld>
            <a:endParaRPr lang="en-US"/>
          </a:p>
        </p:txBody>
      </p:sp>
    </p:spTree>
    <p:extLst>
      <p:ext uri="{BB962C8B-B14F-4D97-AF65-F5344CB8AC3E}">
        <p14:creationId xmlns:p14="http://schemas.microsoft.com/office/powerpoint/2010/main" val="207811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0970" y="-21487"/>
            <a:ext cx="9144000" cy="1143000"/>
          </a:xfrm>
        </p:spPr>
        <p:txBody>
          <a:bodyPr>
            <a:noAutofit/>
          </a:bodyPr>
          <a:lstStyle/>
          <a:p>
            <a:r>
              <a:rPr lang="en-US" sz="2800" dirty="0"/>
              <a:t>Meadow Simulation Class Results:</a:t>
            </a:r>
            <a:br>
              <a:rPr lang="en-US" sz="2800" dirty="0"/>
            </a:br>
            <a:r>
              <a:rPr lang="en-US" sz="2800" dirty="0"/>
              <a:t>What initial biomass settings lead to the highest fox biomass?</a:t>
            </a:r>
          </a:p>
        </p:txBody>
      </p:sp>
      <p:graphicFrame>
        <p:nvGraphicFramePr>
          <p:cNvPr id="8" name="Table 7"/>
          <p:cNvGraphicFramePr>
            <a:graphicFrameLocks noGrp="1"/>
          </p:cNvGraphicFramePr>
          <p:nvPr>
            <p:extLst>
              <p:ext uri="{D42A27DB-BD31-4B8C-83A1-F6EECF244321}">
                <p14:modId xmlns:p14="http://schemas.microsoft.com/office/powerpoint/2010/main" val="1711073255"/>
              </p:ext>
            </p:extLst>
          </p:nvPr>
        </p:nvGraphicFramePr>
        <p:xfrm>
          <a:off x="216907" y="1172013"/>
          <a:ext cx="6675993" cy="1608672"/>
        </p:xfrm>
        <a:graphic>
          <a:graphicData uri="http://schemas.openxmlformats.org/drawingml/2006/table">
            <a:tbl>
              <a:tblPr firstRow="1" bandRow="1">
                <a:tableStyleId>{3C2FFA5D-87B4-456A-9821-1D502468CF0F}</a:tableStyleId>
              </a:tblPr>
              <a:tblGrid>
                <a:gridCol w="2225331">
                  <a:extLst>
                    <a:ext uri="{9D8B030D-6E8A-4147-A177-3AD203B41FA5}">
                      <a16:colId xmlns:a16="http://schemas.microsoft.com/office/drawing/2014/main" val="20000"/>
                    </a:ext>
                  </a:extLst>
                </a:gridCol>
                <a:gridCol w="2225331">
                  <a:extLst>
                    <a:ext uri="{9D8B030D-6E8A-4147-A177-3AD203B41FA5}">
                      <a16:colId xmlns:a16="http://schemas.microsoft.com/office/drawing/2014/main" val="20001"/>
                    </a:ext>
                  </a:extLst>
                </a:gridCol>
                <a:gridCol w="2225331">
                  <a:extLst>
                    <a:ext uri="{9D8B030D-6E8A-4147-A177-3AD203B41FA5}">
                      <a16:colId xmlns:a16="http://schemas.microsoft.com/office/drawing/2014/main" val="20002"/>
                    </a:ext>
                  </a:extLst>
                </a:gridCol>
              </a:tblGrid>
              <a:tr h="328276">
                <a:tc>
                  <a:txBody>
                    <a:bodyPr/>
                    <a:lstStyle/>
                    <a:p>
                      <a:endParaRPr lang="en-US" dirty="0"/>
                    </a:p>
                  </a:txBody>
                  <a:tcPr/>
                </a:tc>
                <a:tc>
                  <a:txBody>
                    <a:bodyPr/>
                    <a:lstStyle/>
                    <a:p>
                      <a:pPr algn="ctr"/>
                      <a:r>
                        <a:rPr lang="en-US" dirty="0"/>
                        <a:t>Initial settings</a:t>
                      </a:r>
                    </a:p>
                  </a:txBody>
                  <a:tcPr/>
                </a:tc>
                <a:tc>
                  <a:txBody>
                    <a:bodyPr/>
                    <a:lstStyle/>
                    <a:p>
                      <a:pPr algn="ctr"/>
                      <a:r>
                        <a:rPr lang="en-US" dirty="0"/>
                        <a:t>100 years later</a:t>
                      </a:r>
                    </a:p>
                  </a:txBody>
                  <a:tcPr/>
                </a:tc>
                <a:extLst>
                  <a:ext uri="{0D108BD9-81ED-4DB2-BD59-A6C34878D82A}">
                    <a16:rowId xmlns:a16="http://schemas.microsoft.com/office/drawing/2014/main" val="10000"/>
                  </a:ext>
                </a:extLst>
              </a:tr>
              <a:tr h="414304">
                <a:tc>
                  <a:txBody>
                    <a:bodyPr/>
                    <a:lstStyle/>
                    <a:p>
                      <a:r>
                        <a:rPr lang="en-US" dirty="0"/>
                        <a:t>Foxes biomass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414304">
                <a:tc>
                  <a:txBody>
                    <a:bodyPr/>
                    <a:lstStyle/>
                    <a:p>
                      <a:r>
                        <a:rPr lang="en-US" dirty="0"/>
                        <a:t>Rabbits biomass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414304">
                <a:tc>
                  <a:txBody>
                    <a:bodyPr/>
                    <a:lstStyle/>
                    <a:p>
                      <a:r>
                        <a:rPr lang="en-US" dirty="0"/>
                        <a:t>Grass biomass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1188506"/>
              </p:ext>
            </p:extLst>
          </p:nvPr>
        </p:nvGraphicFramePr>
        <p:xfrm>
          <a:off x="1328684" y="2831185"/>
          <a:ext cx="6675993" cy="1668248"/>
        </p:xfrm>
        <a:graphic>
          <a:graphicData uri="http://schemas.openxmlformats.org/drawingml/2006/table">
            <a:tbl>
              <a:tblPr firstRow="1" bandRow="1">
                <a:tableStyleId>{284E427A-3D55-4303-BF80-6455036E1DE7}</a:tableStyleId>
              </a:tblPr>
              <a:tblGrid>
                <a:gridCol w="2225331">
                  <a:extLst>
                    <a:ext uri="{9D8B030D-6E8A-4147-A177-3AD203B41FA5}">
                      <a16:colId xmlns:a16="http://schemas.microsoft.com/office/drawing/2014/main" val="20000"/>
                    </a:ext>
                  </a:extLst>
                </a:gridCol>
                <a:gridCol w="2225331">
                  <a:extLst>
                    <a:ext uri="{9D8B030D-6E8A-4147-A177-3AD203B41FA5}">
                      <a16:colId xmlns:a16="http://schemas.microsoft.com/office/drawing/2014/main" val="20001"/>
                    </a:ext>
                  </a:extLst>
                </a:gridCol>
                <a:gridCol w="2225331">
                  <a:extLst>
                    <a:ext uri="{9D8B030D-6E8A-4147-A177-3AD203B41FA5}">
                      <a16:colId xmlns:a16="http://schemas.microsoft.com/office/drawing/2014/main" val="20002"/>
                    </a:ext>
                  </a:extLst>
                </a:gridCol>
              </a:tblGrid>
              <a:tr h="417062">
                <a:tc>
                  <a:txBody>
                    <a:bodyPr/>
                    <a:lstStyle/>
                    <a:p>
                      <a:endParaRPr lang="en-US" dirty="0"/>
                    </a:p>
                  </a:txBody>
                  <a:tcPr/>
                </a:tc>
                <a:tc>
                  <a:txBody>
                    <a:bodyPr/>
                    <a:lstStyle/>
                    <a:p>
                      <a:pPr algn="ctr"/>
                      <a:r>
                        <a:rPr lang="en-US" dirty="0"/>
                        <a:t>Initial settings</a:t>
                      </a:r>
                    </a:p>
                  </a:txBody>
                  <a:tcPr/>
                </a:tc>
                <a:tc>
                  <a:txBody>
                    <a:bodyPr/>
                    <a:lstStyle/>
                    <a:p>
                      <a:pPr algn="ctr"/>
                      <a:r>
                        <a:rPr lang="en-US" dirty="0"/>
                        <a:t>100 years later</a:t>
                      </a:r>
                    </a:p>
                  </a:txBody>
                  <a:tcPr/>
                </a:tc>
                <a:extLst>
                  <a:ext uri="{0D108BD9-81ED-4DB2-BD59-A6C34878D82A}">
                    <a16:rowId xmlns:a16="http://schemas.microsoft.com/office/drawing/2014/main" val="10000"/>
                  </a:ext>
                </a:extLst>
              </a:tr>
              <a:tr h="417062">
                <a:tc>
                  <a:txBody>
                    <a:bodyPr/>
                    <a:lstStyle/>
                    <a:p>
                      <a:r>
                        <a:rPr lang="en-US" dirty="0"/>
                        <a:t>Foxes biomass</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417062">
                <a:tc>
                  <a:txBody>
                    <a:bodyPr/>
                    <a:lstStyle/>
                    <a:p>
                      <a:r>
                        <a:rPr lang="en-US" dirty="0"/>
                        <a:t>Rabbits biomass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417062">
                <a:tc>
                  <a:txBody>
                    <a:bodyPr/>
                    <a:lstStyle/>
                    <a:p>
                      <a:r>
                        <a:rPr lang="en-US" dirty="0"/>
                        <a:t>Grass biomass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2788041"/>
              </p:ext>
            </p:extLst>
          </p:nvPr>
        </p:nvGraphicFramePr>
        <p:xfrm>
          <a:off x="2430476" y="4563709"/>
          <a:ext cx="6675993" cy="1618928"/>
        </p:xfrm>
        <a:graphic>
          <a:graphicData uri="http://schemas.openxmlformats.org/drawingml/2006/table">
            <a:tbl>
              <a:tblPr firstRow="1" bandRow="1">
                <a:tableStyleId>{69C7853C-536D-4A76-A0AE-DD22124D55A5}</a:tableStyleId>
              </a:tblPr>
              <a:tblGrid>
                <a:gridCol w="2225331">
                  <a:extLst>
                    <a:ext uri="{9D8B030D-6E8A-4147-A177-3AD203B41FA5}">
                      <a16:colId xmlns:a16="http://schemas.microsoft.com/office/drawing/2014/main" val="20000"/>
                    </a:ext>
                  </a:extLst>
                </a:gridCol>
                <a:gridCol w="2225331">
                  <a:extLst>
                    <a:ext uri="{9D8B030D-6E8A-4147-A177-3AD203B41FA5}">
                      <a16:colId xmlns:a16="http://schemas.microsoft.com/office/drawing/2014/main" val="20001"/>
                    </a:ext>
                  </a:extLst>
                </a:gridCol>
                <a:gridCol w="2225331">
                  <a:extLst>
                    <a:ext uri="{9D8B030D-6E8A-4147-A177-3AD203B41FA5}">
                      <a16:colId xmlns:a16="http://schemas.microsoft.com/office/drawing/2014/main" val="20002"/>
                    </a:ext>
                  </a:extLst>
                </a:gridCol>
              </a:tblGrid>
              <a:tr h="404732">
                <a:tc>
                  <a:txBody>
                    <a:bodyPr/>
                    <a:lstStyle/>
                    <a:p>
                      <a:endParaRPr lang="en-US" dirty="0"/>
                    </a:p>
                  </a:txBody>
                  <a:tcPr/>
                </a:tc>
                <a:tc>
                  <a:txBody>
                    <a:bodyPr/>
                    <a:lstStyle/>
                    <a:p>
                      <a:pPr algn="ctr"/>
                      <a:r>
                        <a:rPr lang="en-US" dirty="0"/>
                        <a:t>Initial settings</a:t>
                      </a:r>
                    </a:p>
                  </a:txBody>
                  <a:tcPr/>
                </a:tc>
                <a:tc>
                  <a:txBody>
                    <a:bodyPr/>
                    <a:lstStyle/>
                    <a:p>
                      <a:pPr algn="ctr"/>
                      <a:r>
                        <a:rPr lang="en-US" dirty="0"/>
                        <a:t>100 years later</a:t>
                      </a:r>
                    </a:p>
                  </a:txBody>
                  <a:tcPr/>
                </a:tc>
                <a:extLst>
                  <a:ext uri="{0D108BD9-81ED-4DB2-BD59-A6C34878D82A}">
                    <a16:rowId xmlns:a16="http://schemas.microsoft.com/office/drawing/2014/main" val="10000"/>
                  </a:ext>
                </a:extLst>
              </a:tr>
              <a:tr h="404732">
                <a:tc>
                  <a:txBody>
                    <a:bodyPr/>
                    <a:lstStyle/>
                    <a:p>
                      <a:r>
                        <a:rPr lang="en-US" dirty="0"/>
                        <a:t>Foxes biomass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404732">
                <a:tc>
                  <a:txBody>
                    <a:bodyPr/>
                    <a:lstStyle/>
                    <a:p>
                      <a:r>
                        <a:rPr lang="en-US" dirty="0"/>
                        <a:t>Rabbits biomass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404732">
                <a:tc>
                  <a:txBody>
                    <a:bodyPr/>
                    <a:lstStyle/>
                    <a:p>
                      <a:r>
                        <a:rPr lang="en-US" dirty="0"/>
                        <a:t>Grass biomass</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3" name="Slide Number Placeholder 2">
            <a:extLst>
              <a:ext uri="{FF2B5EF4-FFF2-40B4-BE49-F238E27FC236}">
                <a16:creationId xmlns:a16="http://schemas.microsoft.com/office/drawing/2014/main" id="{89E4AF97-5056-4AE5-BC3E-88522E629179}"/>
              </a:ext>
            </a:extLst>
          </p:cNvPr>
          <p:cNvSpPr>
            <a:spLocks noGrp="1"/>
          </p:cNvSpPr>
          <p:nvPr>
            <p:ph type="sldNum" sz="quarter" idx="12"/>
          </p:nvPr>
        </p:nvSpPr>
        <p:spPr/>
        <p:txBody>
          <a:bodyPr/>
          <a:lstStyle/>
          <a:p>
            <a:fld id="{6972B99C-BD6F-B44A-8352-803F63E777E0}" type="slidenum">
              <a:rPr lang="en-US" smtClean="0"/>
              <a:t>13</a:t>
            </a:fld>
            <a:endParaRPr lang="en-US"/>
          </a:p>
        </p:txBody>
      </p:sp>
    </p:spTree>
    <p:extLst>
      <p:ext uri="{BB962C8B-B14F-4D97-AF65-F5344CB8AC3E}">
        <p14:creationId xmlns:p14="http://schemas.microsoft.com/office/powerpoint/2010/main" val="3393771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are pools and the biomass pyramid related? </a:t>
            </a:r>
          </a:p>
        </p:txBody>
      </p:sp>
      <p:grpSp>
        <p:nvGrpSpPr>
          <p:cNvPr id="4" name="Group 3"/>
          <p:cNvGrpSpPr/>
          <p:nvPr/>
        </p:nvGrpSpPr>
        <p:grpSpPr>
          <a:xfrm>
            <a:off x="5007785" y="1725399"/>
            <a:ext cx="4136215" cy="4572000"/>
            <a:chOff x="5029200" y="152400"/>
            <a:chExt cx="3810000" cy="6513731"/>
          </a:xfrm>
        </p:grpSpPr>
        <p:sp>
          <p:nvSpPr>
            <p:cNvPr id="5" name="TextBox 4"/>
            <p:cNvSpPr txBox="1"/>
            <p:nvPr/>
          </p:nvSpPr>
          <p:spPr>
            <a:xfrm>
              <a:off x="5029200" y="2514600"/>
              <a:ext cx="2057400" cy="369332"/>
            </a:xfrm>
            <a:prstGeom prst="rect">
              <a:avLst/>
            </a:prstGeom>
            <a:noFill/>
          </p:spPr>
          <p:txBody>
            <a:bodyPr wrap="square" rtlCol="0">
              <a:spAutoFit/>
            </a:bodyPr>
            <a:lstStyle/>
            <a:p>
              <a:pPr algn="ctr"/>
              <a:r>
                <a:rPr lang="en-US" dirty="0"/>
                <a:t>Atmosphere CO</a:t>
              </a:r>
              <a:r>
                <a:rPr lang="en-US" baseline="-25000" dirty="0"/>
                <a:t>2</a:t>
              </a:r>
            </a:p>
          </p:txBody>
        </p:sp>
        <p:grpSp>
          <p:nvGrpSpPr>
            <p:cNvPr id="6" name="Group 5"/>
            <p:cNvGrpSpPr/>
            <p:nvPr/>
          </p:nvGrpSpPr>
          <p:grpSpPr>
            <a:xfrm>
              <a:off x="5105400" y="152400"/>
              <a:ext cx="3733800" cy="6513731"/>
              <a:chOff x="5105400" y="152400"/>
              <a:chExt cx="3733800" cy="6513731"/>
            </a:xfrm>
          </p:grpSpPr>
          <p:sp>
            <p:nvSpPr>
              <p:cNvPr id="7" name="Rectangle 6"/>
              <p:cNvSpPr/>
              <p:nvPr/>
            </p:nvSpPr>
            <p:spPr>
              <a:xfrm>
                <a:off x="7315200" y="4687669"/>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315200" y="2438400"/>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315200" y="152400"/>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334000" y="4724400"/>
                <a:ext cx="1371600" cy="1371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5181600" y="838200"/>
                <a:ext cx="1676400" cy="1676400"/>
              </a:xfrm>
              <a:prstGeom prst="ellipse">
                <a:avLst/>
              </a:prstGeom>
              <a:solidFill>
                <a:srgbClr val="FFFFFF"/>
              </a:solidFill>
              <a:ln>
                <a:solidFill>
                  <a:srgbClr val="00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162800" y="1447800"/>
                <a:ext cx="1600200" cy="646331"/>
              </a:xfrm>
              <a:prstGeom prst="rect">
                <a:avLst/>
              </a:prstGeom>
              <a:noFill/>
            </p:spPr>
            <p:txBody>
              <a:bodyPr wrap="square" rtlCol="0">
                <a:spAutoFit/>
              </a:bodyPr>
              <a:lstStyle/>
              <a:p>
                <a:pPr algn="ctr"/>
                <a:r>
                  <a:rPr lang="en-US" dirty="0"/>
                  <a:t>Carnivores organic carbon</a:t>
                </a:r>
                <a:endParaRPr lang="en-US" baseline="-25000" dirty="0"/>
              </a:p>
            </p:txBody>
          </p:sp>
          <p:sp>
            <p:nvSpPr>
              <p:cNvPr id="13" name="TextBox 12"/>
              <p:cNvSpPr txBox="1"/>
              <p:nvPr/>
            </p:nvSpPr>
            <p:spPr>
              <a:xfrm>
                <a:off x="7239000" y="3733800"/>
                <a:ext cx="1600200" cy="646331"/>
              </a:xfrm>
              <a:prstGeom prst="rect">
                <a:avLst/>
              </a:prstGeom>
              <a:noFill/>
            </p:spPr>
            <p:txBody>
              <a:bodyPr wrap="square" rtlCol="0">
                <a:spAutoFit/>
              </a:bodyPr>
              <a:lstStyle/>
              <a:p>
                <a:pPr algn="ctr"/>
                <a:r>
                  <a:rPr lang="en-US" dirty="0"/>
                  <a:t>Herbivores organic carbon</a:t>
                </a:r>
                <a:endParaRPr lang="en-US" baseline="-25000" dirty="0"/>
              </a:p>
            </p:txBody>
          </p:sp>
          <p:sp>
            <p:nvSpPr>
              <p:cNvPr id="14" name="TextBox 13"/>
              <p:cNvSpPr txBox="1"/>
              <p:nvPr/>
            </p:nvSpPr>
            <p:spPr>
              <a:xfrm>
                <a:off x="7162800" y="5983069"/>
                <a:ext cx="1600200" cy="646331"/>
              </a:xfrm>
              <a:prstGeom prst="rect">
                <a:avLst/>
              </a:prstGeom>
              <a:noFill/>
            </p:spPr>
            <p:txBody>
              <a:bodyPr wrap="square" rtlCol="0">
                <a:spAutoFit/>
              </a:bodyPr>
              <a:lstStyle/>
              <a:p>
                <a:pPr algn="ctr"/>
                <a:r>
                  <a:rPr lang="en-US" dirty="0"/>
                  <a:t>Producers organic carbon</a:t>
                </a:r>
                <a:endParaRPr lang="en-US" baseline="-25000" dirty="0"/>
              </a:p>
            </p:txBody>
          </p:sp>
          <p:sp>
            <p:nvSpPr>
              <p:cNvPr id="15" name="TextBox 14"/>
              <p:cNvSpPr txBox="1"/>
              <p:nvPr/>
            </p:nvSpPr>
            <p:spPr>
              <a:xfrm>
                <a:off x="5105400" y="6019800"/>
                <a:ext cx="1828800" cy="646331"/>
              </a:xfrm>
              <a:prstGeom prst="rect">
                <a:avLst/>
              </a:prstGeom>
              <a:noFill/>
            </p:spPr>
            <p:txBody>
              <a:bodyPr wrap="square" rtlCol="0">
                <a:spAutoFit/>
              </a:bodyPr>
              <a:lstStyle/>
              <a:p>
                <a:pPr algn="ctr"/>
                <a:r>
                  <a:rPr lang="en-US" dirty="0"/>
                  <a:t>Soil </a:t>
                </a:r>
              </a:p>
              <a:p>
                <a:pPr algn="ctr"/>
                <a:r>
                  <a:rPr lang="en-US" dirty="0"/>
                  <a:t>Organic Carbon</a:t>
                </a:r>
                <a:endParaRPr lang="en-US" baseline="-25000" dirty="0"/>
              </a:p>
            </p:txBody>
          </p:sp>
        </p:grpSp>
      </p:gr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893" y="2453343"/>
            <a:ext cx="4155796" cy="3571693"/>
          </a:xfrm>
          <a:prstGeom prst="rect">
            <a:avLst/>
          </a:prstGeom>
        </p:spPr>
      </p:pic>
      <p:sp>
        <p:nvSpPr>
          <p:cNvPr id="18" name="Right Arrow 17"/>
          <p:cNvSpPr/>
          <p:nvPr/>
        </p:nvSpPr>
        <p:spPr>
          <a:xfrm rot="10958272">
            <a:off x="3351632" y="4708018"/>
            <a:ext cx="4685253" cy="68511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rot="10800000">
            <a:off x="2812893" y="3642667"/>
            <a:ext cx="5237276" cy="68511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ight Arrow 19"/>
          <p:cNvSpPr/>
          <p:nvPr/>
        </p:nvSpPr>
        <p:spPr>
          <a:xfrm rot="10227583">
            <a:off x="2951071" y="2519062"/>
            <a:ext cx="4947546" cy="68511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7F2A379-39D8-44AA-A789-8684FD824F62}"/>
              </a:ext>
            </a:extLst>
          </p:cNvPr>
          <p:cNvSpPr>
            <a:spLocks noGrp="1"/>
          </p:cNvSpPr>
          <p:nvPr>
            <p:ph type="sldNum" sz="quarter" idx="12"/>
          </p:nvPr>
        </p:nvSpPr>
        <p:spPr/>
        <p:txBody>
          <a:bodyPr/>
          <a:lstStyle/>
          <a:p>
            <a:fld id="{7BF67416-E77E-E442-993F-59C0501000DD}" type="slidenum">
              <a:rPr lang="en-US" smtClean="0"/>
              <a:t>14</a:t>
            </a:fld>
            <a:endParaRPr lang="en-US"/>
          </a:p>
        </p:txBody>
      </p:sp>
    </p:spTree>
    <p:extLst>
      <p:ext uri="{BB962C8B-B14F-4D97-AF65-F5344CB8AC3E}">
        <p14:creationId xmlns:p14="http://schemas.microsoft.com/office/powerpoint/2010/main" val="287591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rcRect/>
          <a:stretch/>
        </p:blipFill>
        <p:spPr>
          <a:xfrm>
            <a:off x="527033" y="1417638"/>
            <a:ext cx="8616967" cy="4469925"/>
          </a:xfrm>
          <a:prstGeom prst="rect">
            <a:avLst/>
          </a:prstGeom>
        </p:spPr>
      </p:pic>
      <p:sp>
        <p:nvSpPr>
          <p:cNvPr id="4" name="Title 3"/>
          <p:cNvSpPr>
            <a:spLocks noGrp="1"/>
          </p:cNvSpPr>
          <p:nvPr>
            <p:ph type="title"/>
          </p:nvPr>
        </p:nvSpPr>
        <p:spPr/>
        <p:txBody>
          <a:bodyPr/>
          <a:lstStyle/>
          <a:p>
            <a:r>
              <a:rPr lang="en-US" dirty="0"/>
              <a:t>Unit map</a:t>
            </a:r>
          </a:p>
        </p:txBody>
      </p:sp>
      <p:sp>
        <p:nvSpPr>
          <p:cNvPr id="7" name="Oval Callout 6"/>
          <p:cNvSpPr>
            <a:spLocks noChangeArrowheads="1"/>
          </p:cNvSpPr>
          <p:nvPr/>
        </p:nvSpPr>
        <p:spPr bwMode="auto">
          <a:xfrm rot="21056995">
            <a:off x="66962" y="1569118"/>
            <a:ext cx="924560" cy="924560"/>
          </a:xfrm>
          <a:prstGeom prst="wedgeEllipseCallout">
            <a:avLst>
              <a:gd name="adj1" fmla="val 91342"/>
              <a:gd name="adj2" fmla="val 128996"/>
            </a:avLst>
          </a:prstGeom>
          <a:solidFill>
            <a:schemeClr val="tx1">
              <a:lumMod val="65000"/>
              <a:lumOff val="35000"/>
            </a:schemeClr>
          </a:solidFill>
          <a:ln w="9525">
            <a:solidFill>
              <a:schemeClr val="tx1">
                <a:lumMod val="50000"/>
                <a:lumOff val="50000"/>
              </a:schemeClr>
            </a:solidFill>
            <a:miter lim="800000"/>
            <a:headEnd/>
            <a:tailEnd/>
          </a:ln>
          <a:effectLst>
            <a:outerShdw dist="23000" dir="5400000" rotWithShape="0">
              <a:srgbClr val="808080">
                <a:alpha val="34998"/>
              </a:srgbClr>
            </a:outerShdw>
          </a:effectLst>
        </p:spPr>
        <p:txBody>
          <a:bodyPr rot="0" vert="horz" wrap="square" lIns="91440" tIns="45720" rIns="91440" bIns="45720" anchor="ctr" anchorCtr="0" upright="1">
            <a:noAutofit/>
          </a:bodyPr>
          <a:lstStyle/>
          <a:p>
            <a:pPr marL="0" marR="0" algn="ctr">
              <a:spcBef>
                <a:spcPts val="0"/>
              </a:spcBef>
              <a:spcAft>
                <a:spcPts val="600"/>
              </a:spcAft>
            </a:pPr>
            <a:r>
              <a:rPr lang="en-US" sz="1100" dirty="0">
                <a:solidFill>
                  <a:srgbClr val="FFFFFF"/>
                </a:solidFill>
                <a:effectLst/>
                <a:latin typeface="Arial"/>
                <a:ea typeface="Times New Roman"/>
              </a:rPr>
              <a:t>You are here</a:t>
            </a:r>
            <a:endParaRPr lang="en-US" sz="1100" dirty="0">
              <a:effectLst/>
              <a:latin typeface="Arial"/>
              <a:ea typeface="Times New Roman"/>
            </a:endParaRPr>
          </a:p>
        </p:txBody>
      </p:sp>
      <p:sp>
        <p:nvSpPr>
          <p:cNvPr id="2" name="Slide Number Placeholder 1">
            <a:extLst>
              <a:ext uri="{FF2B5EF4-FFF2-40B4-BE49-F238E27FC236}">
                <a16:creationId xmlns:a16="http://schemas.microsoft.com/office/drawing/2014/main" id="{74908883-3863-400D-9BF7-0EB36E081C91}"/>
              </a:ext>
            </a:extLst>
          </p:cNvPr>
          <p:cNvSpPr>
            <a:spLocks noGrp="1"/>
          </p:cNvSpPr>
          <p:nvPr>
            <p:ph type="sldNum" sz="quarter" idx="12"/>
          </p:nvPr>
        </p:nvSpPr>
        <p:spPr/>
        <p:txBody>
          <a:bodyPr/>
          <a:lstStyle/>
          <a:p>
            <a:fld id="{C82A8714-C4A1-614E-B309-DB23F8B4D841}" type="slidenum">
              <a:rPr lang="en-US" smtClean="0"/>
              <a:t>2</a:t>
            </a:fld>
            <a:endParaRPr lang="en-US"/>
          </a:p>
        </p:txBody>
      </p:sp>
    </p:spTree>
    <p:extLst>
      <p:ext uri="{BB962C8B-B14F-4D97-AF65-F5344CB8AC3E}">
        <p14:creationId xmlns:p14="http://schemas.microsoft.com/office/powerpoint/2010/main" val="34572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5092"/>
          </a:xfrm>
        </p:spPr>
        <p:txBody>
          <a:bodyPr>
            <a:normAutofit fontScale="90000"/>
          </a:bodyPr>
          <a:lstStyle/>
          <a:p>
            <a:r>
              <a:rPr lang="en-US" dirty="0"/>
              <a:t>Complete the Evidence-Based Arguments Tool</a:t>
            </a:r>
          </a:p>
        </p:txBody>
      </p:sp>
      <p:sp>
        <p:nvSpPr>
          <p:cNvPr id="5" name="Slide Number Placeholder 4"/>
          <p:cNvSpPr>
            <a:spLocks noGrp="1"/>
          </p:cNvSpPr>
          <p:nvPr>
            <p:ph type="sldNum" sz="quarter" idx="12"/>
          </p:nvPr>
        </p:nvSpPr>
        <p:spPr/>
        <p:txBody>
          <a:bodyPr/>
          <a:lstStyle/>
          <a:p>
            <a:fld id="{6972B99C-BD6F-B44A-8352-803F63E777E0}" type="slidenum">
              <a:rPr lang="en-US" smtClean="0"/>
              <a:t>3</a:t>
            </a:fld>
            <a:endParaRPr lang="en-US"/>
          </a:p>
        </p:txBody>
      </p:sp>
      <p:pic>
        <p:nvPicPr>
          <p:cNvPr id="4" name="Picture 3">
            <a:extLst>
              <a:ext uri="{FF2B5EF4-FFF2-40B4-BE49-F238E27FC236}">
                <a16:creationId xmlns:a16="http://schemas.microsoft.com/office/drawing/2014/main" id="{5EA9086F-FEDE-7B4D-9844-EDE64C9BB401}"/>
              </a:ext>
            </a:extLst>
          </p:cNvPr>
          <p:cNvPicPr>
            <a:picLocks noChangeAspect="1"/>
          </p:cNvPicPr>
          <p:nvPr/>
        </p:nvPicPr>
        <p:blipFill>
          <a:blip r:embed="rId3"/>
          <a:stretch>
            <a:fillRect/>
          </a:stretch>
        </p:blipFill>
        <p:spPr>
          <a:xfrm>
            <a:off x="1338309" y="1319750"/>
            <a:ext cx="6927075" cy="5352740"/>
          </a:xfrm>
          <a:prstGeom prst="rect">
            <a:avLst/>
          </a:prstGeom>
          <a:ln>
            <a:solidFill>
              <a:schemeClr val="tx1"/>
            </a:solidFill>
          </a:ln>
        </p:spPr>
      </p:pic>
    </p:spTree>
    <p:extLst>
      <p:ext uri="{BB962C8B-B14F-4D97-AF65-F5344CB8AC3E}">
        <p14:creationId xmlns:p14="http://schemas.microsoft.com/office/powerpoint/2010/main" val="117623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ideas with a partner</a:t>
            </a:r>
          </a:p>
        </p:txBody>
      </p:sp>
      <p:sp>
        <p:nvSpPr>
          <p:cNvPr id="6" name="Content Placeholder 5"/>
          <p:cNvSpPr>
            <a:spLocks noGrp="1"/>
          </p:cNvSpPr>
          <p:nvPr>
            <p:ph idx="1"/>
          </p:nvPr>
        </p:nvSpPr>
        <p:spPr/>
        <p:txBody>
          <a:bodyPr/>
          <a:lstStyle/>
          <a:p>
            <a:r>
              <a:rPr lang="en-US" dirty="0"/>
              <a:t>Compare your evidence, conclusions, and unanswered questions for each of the Three Questions.</a:t>
            </a:r>
          </a:p>
          <a:p>
            <a:pPr lvl="1"/>
            <a:r>
              <a:rPr lang="en-US" dirty="0"/>
              <a:t>How are they alike?</a:t>
            </a:r>
          </a:p>
          <a:p>
            <a:pPr lvl="1"/>
            <a:r>
              <a:rPr lang="en-US" dirty="0"/>
              <a:t>How are they different?</a:t>
            </a:r>
          </a:p>
          <a:p>
            <a:r>
              <a:rPr lang="en-US" dirty="0"/>
              <a:t>Consider making revisions to your argument based on your conversation with your partner.</a:t>
            </a:r>
          </a:p>
        </p:txBody>
      </p:sp>
      <p:sp>
        <p:nvSpPr>
          <p:cNvPr id="5" name="Slide Number Placeholder 4"/>
          <p:cNvSpPr>
            <a:spLocks noGrp="1"/>
          </p:cNvSpPr>
          <p:nvPr>
            <p:ph type="sldNum" sz="quarter" idx="12"/>
          </p:nvPr>
        </p:nvSpPr>
        <p:spPr/>
        <p:txBody>
          <a:bodyPr/>
          <a:lstStyle/>
          <a:p>
            <a:fld id="{D3A1C050-F6FE-0E43-A9D0-F8EEADE3D1E4}" type="slidenum">
              <a:rPr lang="en-US" smtClean="0"/>
              <a:pPr/>
              <a:t>4</a:t>
            </a:fld>
            <a:endParaRPr lang="en-US"/>
          </a:p>
        </p:txBody>
      </p:sp>
    </p:spTree>
    <p:extLst>
      <p:ext uri="{BB962C8B-B14F-4D97-AF65-F5344CB8AC3E}">
        <p14:creationId xmlns:p14="http://schemas.microsoft.com/office/powerpoint/2010/main" val="175264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236787"/>
          </a:xfrm>
          <a:solidFill>
            <a:schemeClr val="accent5">
              <a:lumMod val="60000"/>
              <a:lumOff val="40000"/>
            </a:schemeClr>
          </a:solidFill>
        </p:spPr>
        <p:txBody>
          <a:bodyPr>
            <a:normAutofit fontScale="90000"/>
          </a:bodyPr>
          <a:lstStyle/>
          <a:p>
            <a:pPr algn="l"/>
            <a:r>
              <a:rPr lang="en-US" dirty="0"/>
              <a:t>Question 1: What happens over 100 years when each population starts with an organic matter mass of 500? </a:t>
            </a:r>
          </a:p>
        </p:txBody>
      </p:sp>
      <p:sp>
        <p:nvSpPr>
          <p:cNvPr id="31749" name="Slide Number Placeholder 4"/>
          <p:cNvSpPr>
            <a:spLocks noGrp="1"/>
          </p:cNvSpPr>
          <p:nvPr>
            <p:ph type="sldNum" sz="quarter" idx="12"/>
          </p:nvPr>
        </p:nvSpPr>
        <p:spPr/>
        <p:txBody>
          <a:bodyPr/>
          <a:lstStyle/>
          <a:p>
            <a:fld id="{A3C3AF16-7B17-AB44-8DC6-35B1D1372D3A}" type="slidenum">
              <a:rPr lang="en-US" smtClean="0"/>
              <a:pPr/>
              <a:t>5</a:t>
            </a:fld>
            <a:endParaRPr lang="en-US"/>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257172316"/>
              </p:ext>
            </p:extLst>
          </p:nvPr>
        </p:nvGraphicFramePr>
        <p:xfrm>
          <a:off x="446049" y="2876550"/>
          <a:ext cx="8229600" cy="3479800"/>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indent="0" algn="ctr">
                        <a:buNone/>
                      </a:pPr>
                      <a:r>
                        <a:rPr lang="en-US" sz="1800" dirty="0"/>
                        <a:t>Evidence</a:t>
                      </a:r>
                    </a:p>
                  </a:txBody>
                  <a:tcPr/>
                </a:tc>
                <a:tc>
                  <a:txBody>
                    <a:bodyPr/>
                    <a:lstStyle/>
                    <a:p>
                      <a:pPr marL="0" indent="0" algn="ctr">
                        <a:buNone/>
                      </a:pPr>
                      <a:r>
                        <a:rPr lang="en-US" sz="1800" dirty="0"/>
                        <a:t>Conclusions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t>Unanswered Questions</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5324081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236787"/>
          </a:xfrm>
          <a:solidFill>
            <a:schemeClr val="accent5">
              <a:lumMod val="60000"/>
              <a:lumOff val="40000"/>
            </a:schemeClr>
          </a:solidFill>
        </p:spPr>
        <p:txBody>
          <a:bodyPr>
            <a:normAutofit/>
          </a:bodyPr>
          <a:lstStyle/>
          <a:p>
            <a:pPr algn="l"/>
            <a:r>
              <a:rPr lang="en-US" dirty="0"/>
              <a:t>Question  2: What settings lead to the highest fox organic matter after 100 years? </a:t>
            </a:r>
          </a:p>
        </p:txBody>
      </p:sp>
      <p:sp>
        <p:nvSpPr>
          <p:cNvPr id="31749" name="Slide Number Placeholder 4"/>
          <p:cNvSpPr>
            <a:spLocks noGrp="1"/>
          </p:cNvSpPr>
          <p:nvPr>
            <p:ph type="sldNum" sz="quarter" idx="12"/>
          </p:nvPr>
        </p:nvSpPr>
        <p:spPr/>
        <p:txBody>
          <a:bodyPr/>
          <a:lstStyle/>
          <a:p>
            <a:fld id="{A3C3AF16-7B17-AB44-8DC6-35B1D1372D3A}" type="slidenum">
              <a:rPr lang="en-US" smtClean="0"/>
              <a:pPr/>
              <a:t>6</a:t>
            </a:fld>
            <a:endParaRPr lang="en-US"/>
          </a:p>
        </p:txBody>
      </p:sp>
      <p:graphicFrame>
        <p:nvGraphicFramePr>
          <p:cNvPr id="5" name="Content Placeholder 2"/>
          <p:cNvGraphicFramePr>
            <a:graphicFrameLocks noGrp="1"/>
          </p:cNvGraphicFramePr>
          <p:nvPr>
            <p:ph idx="1"/>
          </p:nvPr>
        </p:nvGraphicFramePr>
        <p:xfrm>
          <a:off x="446049" y="2876550"/>
          <a:ext cx="8229600" cy="3479800"/>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indent="0" algn="ctr">
                        <a:buNone/>
                      </a:pPr>
                      <a:r>
                        <a:rPr lang="en-US" sz="1800" dirty="0"/>
                        <a:t>Evidence</a:t>
                      </a:r>
                    </a:p>
                  </a:txBody>
                  <a:tcPr/>
                </a:tc>
                <a:tc>
                  <a:txBody>
                    <a:bodyPr/>
                    <a:lstStyle/>
                    <a:p>
                      <a:pPr marL="0" indent="0" algn="ctr">
                        <a:buNone/>
                      </a:pPr>
                      <a:r>
                        <a:rPr lang="en-US" sz="1800" dirty="0"/>
                        <a:t>Conclusions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t>Unanswered Questions</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93273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236787"/>
          </a:xfrm>
          <a:solidFill>
            <a:schemeClr val="accent5">
              <a:lumMod val="60000"/>
              <a:lumOff val="40000"/>
            </a:schemeClr>
          </a:solidFill>
        </p:spPr>
        <p:txBody>
          <a:bodyPr>
            <a:normAutofit/>
          </a:bodyPr>
          <a:lstStyle/>
          <a:p>
            <a:pPr algn="l"/>
            <a:r>
              <a:rPr lang="en-US" dirty="0"/>
              <a:t>Question  3: What settings lead to all the foxes dying? </a:t>
            </a:r>
          </a:p>
        </p:txBody>
      </p:sp>
      <p:sp>
        <p:nvSpPr>
          <p:cNvPr id="31749" name="Slide Number Placeholder 4"/>
          <p:cNvSpPr>
            <a:spLocks noGrp="1"/>
          </p:cNvSpPr>
          <p:nvPr>
            <p:ph type="sldNum" sz="quarter" idx="12"/>
          </p:nvPr>
        </p:nvSpPr>
        <p:spPr/>
        <p:txBody>
          <a:bodyPr/>
          <a:lstStyle/>
          <a:p>
            <a:fld id="{A3C3AF16-7B17-AB44-8DC6-35B1D1372D3A}" type="slidenum">
              <a:rPr lang="en-US" smtClean="0"/>
              <a:pPr/>
              <a:t>7</a:t>
            </a:fld>
            <a:endParaRPr lang="en-US"/>
          </a:p>
        </p:txBody>
      </p:sp>
      <p:graphicFrame>
        <p:nvGraphicFramePr>
          <p:cNvPr id="5" name="Content Placeholder 2"/>
          <p:cNvGraphicFramePr>
            <a:graphicFrameLocks noGrp="1"/>
          </p:cNvGraphicFramePr>
          <p:nvPr>
            <p:ph idx="1"/>
          </p:nvPr>
        </p:nvGraphicFramePr>
        <p:xfrm>
          <a:off x="446049" y="2876550"/>
          <a:ext cx="8229600" cy="3479800"/>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marL="0" indent="0" algn="ctr">
                        <a:buNone/>
                      </a:pPr>
                      <a:r>
                        <a:rPr lang="en-US" sz="1800" dirty="0"/>
                        <a:t>Evidence</a:t>
                      </a:r>
                    </a:p>
                  </a:txBody>
                  <a:tcPr/>
                </a:tc>
                <a:tc>
                  <a:txBody>
                    <a:bodyPr/>
                    <a:lstStyle/>
                    <a:p>
                      <a:pPr marL="0" indent="0" algn="ctr">
                        <a:buNone/>
                      </a:pPr>
                      <a:r>
                        <a:rPr lang="en-US" sz="1800" dirty="0"/>
                        <a:t>Conclusions</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t>Unanswered Questions</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633968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 #1: The Organic Matter Pyramid</a:t>
            </a:r>
          </a:p>
        </p:txBody>
      </p:sp>
      <p:sp>
        <p:nvSpPr>
          <p:cNvPr id="6" name="Content Placeholder 5"/>
          <p:cNvSpPr>
            <a:spLocks noGrp="1"/>
          </p:cNvSpPr>
          <p:nvPr>
            <p:ph idx="1"/>
          </p:nvPr>
        </p:nvSpPr>
        <p:spPr>
          <a:xfrm>
            <a:off x="457200" y="1482972"/>
            <a:ext cx="8452338" cy="1624013"/>
          </a:xfrm>
        </p:spPr>
        <p:txBody>
          <a:bodyPr>
            <a:normAutofit/>
          </a:bodyPr>
          <a:lstStyle/>
          <a:p>
            <a:pPr marL="0" indent="0">
              <a:buNone/>
            </a:pPr>
            <a:r>
              <a:rPr lang="en-US" dirty="0"/>
              <a:t>The organic matter diagram that shows the maximum fox and rabbit mass in the Meadow Simulation  resembles a pyramid. </a:t>
            </a:r>
          </a:p>
        </p:txBody>
      </p:sp>
      <p:sp>
        <p:nvSpPr>
          <p:cNvPr id="5" name="Slide Number Placeholder 4"/>
          <p:cNvSpPr>
            <a:spLocks noGrp="1"/>
          </p:cNvSpPr>
          <p:nvPr>
            <p:ph type="sldNum" sz="quarter" idx="12"/>
          </p:nvPr>
        </p:nvSpPr>
        <p:spPr/>
        <p:txBody>
          <a:bodyPr/>
          <a:lstStyle/>
          <a:p>
            <a:fld id="{6972B99C-BD6F-B44A-8352-803F63E777E0}" type="slidenum">
              <a:rPr lang="en-US" smtClean="0"/>
              <a:t>8</a:t>
            </a:fld>
            <a:endParaRPr lang="en-US"/>
          </a:p>
        </p:txBody>
      </p:sp>
      <p:pic>
        <p:nvPicPr>
          <p:cNvPr id="7" name="Picture 6" descr="Screenshot 2016-09-06 16.05.4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2100" y="3422650"/>
            <a:ext cx="3479800" cy="2933700"/>
          </a:xfrm>
          <a:prstGeom prst="rect">
            <a:avLst/>
          </a:prstGeom>
        </p:spPr>
      </p:pic>
    </p:spTree>
    <p:extLst>
      <p:ext uri="{BB962C8B-B14F-4D97-AF65-F5344CB8AC3E}">
        <p14:creationId xmlns:p14="http://schemas.microsoft.com/office/powerpoint/2010/main" val="202430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#2: When Foxes All Die</a:t>
            </a:r>
          </a:p>
        </p:txBody>
      </p:sp>
      <p:sp>
        <p:nvSpPr>
          <p:cNvPr id="3" name="Content Placeholder 2"/>
          <p:cNvSpPr>
            <a:spLocks noGrp="1"/>
          </p:cNvSpPr>
          <p:nvPr>
            <p:ph idx="1"/>
          </p:nvPr>
        </p:nvSpPr>
        <p:spPr>
          <a:xfrm>
            <a:off x="457200" y="1541586"/>
            <a:ext cx="8229600" cy="1330569"/>
          </a:xfrm>
        </p:spPr>
        <p:txBody>
          <a:bodyPr>
            <a:normAutofit fontScale="92500" lnSpcReduction="10000"/>
          </a:bodyPr>
          <a:lstStyle/>
          <a:p>
            <a:pPr marL="0" indent="0">
              <a:buNone/>
            </a:pPr>
            <a:r>
              <a:rPr lang="en-US" dirty="0"/>
              <a:t>Only three final organic matter diagrams are possible in the meadow ecosystem. Foxes are more likely to die out than rabbits or grass.</a:t>
            </a:r>
          </a:p>
        </p:txBody>
      </p:sp>
      <p:sp>
        <p:nvSpPr>
          <p:cNvPr id="4" name="Slide Number Placeholder 3"/>
          <p:cNvSpPr>
            <a:spLocks noGrp="1"/>
          </p:cNvSpPr>
          <p:nvPr>
            <p:ph type="sldNum" sz="quarter" idx="12"/>
          </p:nvPr>
        </p:nvSpPr>
        <p:spPr/>
        <p:txBody>
          <a:bodyPr/>
          <a:lstStyle/>
          <a:p>
            <a:fld id="{6972B99C-BD6F-B44A-8352-803F63E777E0}"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893" y="3253917"/>
            <a:ext cx="2766239" cy="237744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5746" y="3253917"/>
            <a:ext cx="2725214" cy="2377440"/>
          </a:xfrm>
          <a:prstGeom prst="rect">
            <a:avLst/>
          </a:prstGeom>
        </p:spPr>
      </p:pic>
      <p:pic>
        <p:nvPicPr>
          <p:cNvPr id="9" name="Picture 8" descr="Screenshot 2016-09-06 16.09.2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0941" y="3263289"/>
            <a:ext cx="2828003" cy="2377440"/>
          </a:xfrm>
          <a:prstGeom prst="rect">
            <a:avLst/>
          </a:prstGeom>
        </p:spPr>
      </p:pic>
    </p:spTree>
    <p:extLst>
      <p:ext uri="{BB962C8B-B14F-4D97-AF65-F5344CB8AC3E}">
        <p14:creationId xmlns:p14="http://schemas.microsoft.com/office/powerpoint/2010/main" val="1861944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1820</TotalTime>
  <Words>1710</Words>
  <Application>Microsoft Macintosh PowerPoint</Application>
  <PresentationFormat>On-screen Show (4:3)</PresentationFormat>
  <Paragraphs>165</Paragraphs>
  <Slides>14</Slides>
  <Notes>14</Notes>
  <HiddenSlides>4</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Ecosystems Unit  Activity 2.3 Evidence-Based Arguments for the Meadow Simulation</vt:lpstr>
      <vt:lpstr>Unit map</vt:lpstr>
      <vt:lpstr>Complete the Evidence-Based Arguments Tool</vt:lpstr>
      <vt:lpstr>Comparing ideas with a partner</vt:lpstr>
      <vt:lpstr>Question 1: What happens over 100 years when each population starts with an organic matter mass of 500? </vt:lpstr>
      <vt:lpstr>Question  2: What settings lead to the highest fox organic matter after 100 years? </vt:lpstr>
      <vt:lpstr>Question  3: What settings lead to all the foxes dying? </vt:lpstr>
      <vt:lpstr>Conclusion #1: The Organic Matter Pyramid</vt:lpstr>
      <vt:lpstr>Conclusion #2: When Foxes All Die</vt:lpstr>
      <vt:lpstr>Discussion Questions</vt:lpstr>
      <vt:lpstr>Results of the Meadow Simulation</vt:lpstr>
      <vt:lpstr>Discussion Questions</vt:lpstr>
      <vt:lpstr>Meadow Simulation Class Results: What initial biomass settings lead to the highest fox biomass?</vt:lpstr>
      <vt:lpstr>How are pools and the biomass pyramid related? </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 Activity 2</dc:title>
  <dc:creator>Jenny Dauer</dc:creator>
  <cp:lastModifiedBy>Tompkins, Elizabeth</cp:lastModifiedBy>
  <cp:revision>104</cp:revision>
  <dcterms:created xsi:type="dcterms:W3CDTF">2012-11-18T21:00:05Z</dcterms:created>
  <dcterms:modified xsi:type="dcterms:W3CDTF">2020-03-23T18:39:51Z</dcterms:modified>
</cp:coreProperties>
</file>